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97" r:id="rId5"/>
  </p:sldMasterIdLst>
  <p:notesMasterIdLst>
    <p:notesMasterId r:id="rId31"/>
  </p:notesMasterIdLst>
  <p:handoutMasterIdLst>
    <p:handoutMasterId r:id="rId32"/>
  </p:handoutMasterIdLst>
  <p:sldIdLst>
    <p:sldId id="256" r:id="rId6"/>
    <p:sldId id="260" r:id="rId7"/>
    <p:sldId id="269" r:id="rId8"/>
    <p:sldId id="270" r:id="rId9"/>
    <p:sldId id="271" r:id="rId10"/>
    <p:sldId id="272" r:id="rId11"/>
    <p:sldId id="273" r:id="rId12"/>
    <p:sldId id="274" r:id="rId13"/>
    <p:sldId id="276" r:id="rId14"/>
    <p:sldId id="275" r:id="rId15"/>
    <p:sldId id="278" r:id="rId16"/>
    <p:sldId id="294" r:id="rId17"/>
    <p:sldId id="284" r:id="rId18"/>
    <p:sldId id="279" r:id="rId19"/>
    <p:sldId id="295" r:id="rId20"/>
    <p:sldId id="266" r:id="rId21"/>
    <p:sldId id="286" r:id="rId22"/>
    <p:sldId id="267" r:id="rId23"/>
    <p:sldId id="281" r:id="rId24"/>
    <p:sldId id="288" r:id="rId25"/>
    <p:sldId id="287" r:id="rId26"/>
    <p:sldId id="289" r:id="rId27"/>
    <p:sldId id="290" r:id="rId28"/>
    <p:sldId id="291" r:id="rId29"/>
    <p:sldId id="264" r:id="rId30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4">
          <p15:clr>
            <a:srgbClr val="A4A3A4"/>
          </p15:clr>
        </p15:guide>
        <p15:guide id="2" pos="29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Xcel Energy" initials="XE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57800"/>
    <a:srgbClr val="EE1B2E"/>
    <a:srgbClr val="404040"/>
    <a:srgbClr val="ED1B2E"/>
    <a:srgbClr val="000000"/>
    <a:srgbClr val="0093B2"/>
    <a:srgbClr val="007B5F"/>
    <a:srgbClr val="005F83"/>
    <a:srgbClr val="F3D5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93" autoAdjust="0"/>
    <p:restoredTop sz="86501" autoAdjust="0"/>
  </p:normalViewPr>
  <p:slideViewPr>
    <p:cSldViewPr>
      <p:cViewPr varScale="1">
        <p:scale>
          <a:sx n="98" d="100"/>
          <a:sy n="98" d="100"/>
        </p:scale>
        <p:origin x="426" y="72"/>
      </p:cViewPr>
      <p:guideLst>
        <p:guide orient="horz" pos="1524"/>
        <p:guide pos="2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2717" y="-58"/>
      </p:cViewPr>
      <p:guideLst>
        <p:guide orient="horz" pos="2928"/>
        <p:guide pos="2208"/>
      </p:guideLst>
    </p:cSldViewPr>
  </p:notesViewPr>
  <p:gridSpacing cx="75895" cy="7589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emm, Kerry R" userId="371bcd29-f2fa-4c59-a773-0bf8a3c7d264" providerId="ADAL" clId="{404F6B53-95B8-4C17-BF16-2EDED1923DD7}"/>
    <pc:docChg chg="custSel modSld">
      <pc:chgData name="Klemm, Kerry R" userId="371bcd29-f2fa-4c59-a773-0bf8a3c7d264" providerId="ADAL" clId="{404F6B53-95B8-4C17-BF16-2EDED1923DD7}" dt="2019-09-19T16:12:14.836" v="650" actId="14100"/>
      <pc:docMkLst>
        <pc:docMk/>
      </pc:docMkLst>
      <pc:sldChg chg="addSp delSp modSp">
        <pc:chgData name="Klemm, Kerry R" userId="371bcd29-f2fa-4c59-a773-0bf8a3c7d264" providerId="ADAL" clId="{404F6B53-95B8-4C17-BF16-2EDED1923DD7}" dt="2019-09-19T15:46:35.231" v="266" actId="20577"/>
        <pc:sldMkLst>
          <pc:docMk/>
          <pc:sldMk cId="3897679252" sldId="273"/>
        </pc:sldMkLst>
        <pc:spChg chg="del mod">
          <ac:chgData name="Klemm, Kerry R" userId="371bcd29-f2fa-4c59-a773-0bf8a3c7d264" providerId="ADAL" clId="{404F6B53-95B8-4C17-BF16-2EDED1923DD7}" dt="2019-09-19T15:39:53.927" v="123" actId="12084"/>
          <ac:spMkLst>
            <pc:docMk/>
            <pc:sldMk cId="3897679252" sldId="273"/>
            <ac:spMk id="2" creationId="{00000000-0000-0000-0000-000000000000}"/>
          </ac:spMkLst>
        </pc:spChg>
        <pc:graphicFrameChg chg="add del mod">
          <ac:chgData name="Klemm, Kerry R" userId="371bcd29-f2fa-4c59-a773-0bf8a3c7d264" providerId="ADAL" clId="{404F6B53-95B8-4C17-BF16-2EDED1923DD7}" dt="2019-09-19T15:39:18.927" v="122" actId="478"/>
          <ac:graphicFrameMkLst>
            <pc:docMk/>
            <pc:sldMk cId="3897679252" sldId="273"/>
            <ac:graphicFrameMk id="4" creationId="{DB4B27D0-525D-4988-925F-B1E6BD8870BA}"/>
          </ac:graphicFrameMkLst>
        </pc:graphicFrameChg>
        <pc:graphicFrameChg chg="add mod">
          <ac:chgData name="Klemm, Kerry R" userId="371bcd29-f2fa-4c59-a773-0bf8a3c7d264" providerId="ADAL" clId="{404F6B53-95B8-4C17-BF16-2EDED1923DD7}" dt="2019-09-19T15:46:35.231" v="266" actId="20577"/>
          <ac:graphicFrameMkLst>
            <pc:docMk/>
            <pc:sldMk cId="3897679252" sldId="273"/>
            <ac:graphicFrameMk id="7" creationId="{B9E1AF38-6789-4D51-98F0-B624016DE8BA}"/>
          </ac:graphicFrameMkLst>
        </pc:graphicFrameChg>
      </pc:sldChg>
      <pc:sldChg chg="modSp">
        <pc:chgData name="Klemm, Kerry R" userId="371bcd29-f2fa-4c59-a773-0bf8a3c7d264" providerId="ADAL" clId="{404F6B53-95B8-4C17-BF16-2EDED1923DD7}" dt="2019-09-19T16:12:14.836" v="650" actId="14100"/>
        <pc:sldMkLst>
          <pc:docMk/>
          <pc:sldMk cId="3441870355" sldId="284"/>
        </pc:sldMkLst>
        <pc:spChg chg="mod">
          <ac:chgData name="Klemm, Kerry R" userId="371bcd29-f2fa-4c59-a773-0bf8a3c7d264" providerId="ADAL" clId="{404F6B53-95B8-4C17-BF16-2EDED1923DD7}" dt="2019-09-19T16:06:28.811" v="641" actId="20577"/>
          <ac:spMkLst>
            <pc:docMk/>
            <pc:sldMk cId="3441870355" sldId="284"/>
            <ac:spMk id="8" creationId="{00000000-0000-0000-0000-000000000000}"/>
          </ac:spMkLst>
        </pc:spChg>
        <pc:picChg chg="mod modCrop">
          <ac:chgData name="Klemm, Kerry R" userId="371bcd29-f2fa-4c59-a773-0bf8a3c7d264" providerId="ADAL" clId="{404F6B53-95B8-4C17-BF16-2EDED1923DD7}" dt="2019-09-19T16:12:14.836" v="650" actId="14100"/>
          <ac:picMkLst>
            <pc:docMk/>
            <pc:sldMk cId="3441870355" sldId="284"/>
            <ac:picMk id="1025" creationId="{00000000-0000-0000-0000-00000000000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208015\Desktop\Main%20Folder\2019%20Solar%20Programs\Stakeholder%20Meetings\2019-9-27%20Main%20Stakeholder%20Meeting\Q2%202019%20Dashboard%20Data%20and%20Char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208015\Desktop\Main%20Folder\2018%20Solar%20Programs\M%20Docket%20Rule%20Making%20-%2017M-0694E\Workshop%20Solar%20Gardens%20Workshop\CSG%20Timelin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208015\Desktop\Main%20Folder\2019%20Solar%20Programs\Stakeholder%20Meetings\2019-9-27%20Main%20Stakeholder%20Meeting\Q2%202019%20Dashboard%20Data%20and%20Char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5700454329118"/>
          <c:y val="0.15806462988310507"/>
          <c:w val="0.54194647918022498"/>
          <c:h val="0.7068839673507866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Sheet3!$A$24</c:f>
              <c:strCache>
                <c:ptCount val="1"/>
                <c:pt idx="0">
                  <c:v>Completed Capacity</c:v>
                </c:pt>
              </c:strCache>
            </c:strRef>
          </c:tx>
          <c:spPr>
            <a:ln>
              <a:solidFill>
                <a:schemeClr val="accent4">
                  <a:lumMod val="60000"/>
                  <a:lumOff val="40000"/>
                </a:schemeClr>
              </a:solidFill>
            </a:ln>
          </c:spPr>
          <c:invertIfNegative val="0"/>
          <c:cat>
            <c:strRef>
              <c:f>Sheet3!$B$23:$D$23</c:f>
              <c:strCache>
                <c:ptCount val="3"/>
                <c:pt idx="0">
                  <c:v>2017</c:v>
                </c:pt>
                <c:pt idx="1">
                  <c:v>2018</c:v>
                </c:pt>
                <c:pt idx="2">
                  <c:v>2019 First Half</c:v>
                </c:pt>
              </c:strCache>
            </c:strRef>
          </c:cat>
          <c:val>
            <c:numRef>
              <c:f>Sheet3!$B$24:$D$24</c:f>
              <c:numCache>
                <c:formatCode>General</c:formatCode>
                <c:ptCount val="3"/>
                <c:pt idx="0">
                  <c:v>11.215505999999996</c:v>
                </c:pt>
                <c:pt idx="1">
                  <c:v>6.4457250000000004</c:v>
                </c:pt>
                <c:pt idx="2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7C-4458-8E08-46561CF63FC8}"/>
            </c:ext>
          </c:extLst>
        </c:ser>
        <c:ser>
          <c:idx val="1"/>
          <c:order val="1"/>
          <c:tx>
            <c:strRef>
              <c:f>Sheet3!$A$25</c:f>
              <c:strCache>
                <c:ptCount val="1"/>
                <c:pt idx="0">
                  <c:v>Application Capacity In Process</c:v>
                </c:pt>
              </c:strCache>
            </c:strRef>
          </c:tx>
          <c:spPr>
            <a:ln>
              <a:solidFill>
                <a:srgbClr val="D57800"/>
              </a:solidFill>
            </a:ln>
          </c:spPr>
          <c:invertIfNegative val="0"/>
          <c:cat>
            <c:strRef>
              <c:f>Sheet3!$B$23:$D$23</c:f>
              <c:strCache>
                <c:ptCount val="3"/>
                <c:pt idx="0">
                  <c:v>2017</c:v>
                </c:pt>
                <c:pt idx="1">
                  <c:v>2018</c:v>
                </c:pt>
                <c:pt idx="2">
                  <c:v>2019 First Half</c:v>
                </c:pt>
              </c:strCache>
            </c:strRef>
          </c:cat>
          <c:val>
            <c:numRef>
              <c:f>Sheet3!$B$25:$D$25</c:f>
              <c:numCache>
                <c:formatCode>General</c:formatCode>
                <c:ptCount val="3"/>
                <c:pt idx="0">
                  <c:v>3.1229200000000001</c:v>
                </c:pt>
                <c:pt idx="1">
                  <c:v>14.265979999999999</c:v>
                </c:pt>
                <c:pt idx="2">
                  <c:v>4.2221299999999999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7C-4458-8E08-46561CF63FC8}"/>
            </c:ext>
          </c:extLst>
        </c:ser>
        <c:ser>
          <c:idx val="2"/>
          <c:order val="2"/>
          <c:tx>
            <c:strRef>
              <c:f>Sheet3!$A$26</c:f>
              <c:strCache>
                <c:ptCount val="1"/>
                <c:pt idx="0">
                  <c:v>Cancelled Capacity by Customer/Developer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invertIfNegative val="0"/>
          <c:cat>
            <c:strRef>
              <c:f>Sheet3!$B$23:$D$23</c:f>
              <c:strCache>
                <c:ptCount val="3"/>
                <c:pt idx="0">
                  <c:v>2017</c:v>
                </c:pt>
                <c:pt idx="1">
                  <c:v>2018</c:v>
                </c:pt>
                <c:pt idx="2">
                  <c:v>2019 First Half</c:v>
                </c:pt>
              </c:strCache>
            </c:strRef>
          </c:cat>
          <c:val>
            <c:numRef>
              <c:f>Sheet3!$B$26:$D$26</c:f>
              <c:numCache>
                <c:formatCode>General</c:formatCode>
                <c:ptCount val="3"/>
                <c:pt idx="0">
                  <c:v>9.6615740000000034</c:v>
                </c:pt>
                <c:pt idx="1">
                  <c:v>2.6882949999999983</c:v>
                </c:pt>
                <c:pt idx="2">
                  <c:v>4.5985800000000001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7C-4458-8E08-46561CF63FC8}"/>
            </c:ext>
          </c:extLst>
        </c:ser>
        <c:ser>
          <c:idx val="3"/>
          <c:order val="3"/>
          <c:tx>
            <c:strRef>
              <c:f>Sheet3!$A$27</c:f>
              <c:strCache>
                <c:ptCount val="1"/>
                <c:pt idx="0">
                  <c:v>Remaining Program Capacity</c:v>
                </c:pt>
              </c:strCache>
            </c:strRef>
          </c:tx>
          <c:spPr>
            <a:solidFill>
              <a:srgbClr val="FFFFFF"/>
            </a:solidFill>
            <a:ln>
              <a:solidFill>
                <a:schemeClr val="accent4"/>
              </a:solidFill>
            </a:ln>
          </c:spPr>
          <c:invertIfNegative val="0"/>
          <c:cat>
            <c:strRef>
              <c:f>Sheet3!$B$23:$D$23</c:f>
              <c:strCache>
                <c:ptCount val="3"/>
                <c:pt idx="0">
                  <c:v>2017</c:v>
                </c:pt>
                <c:pt idx="1">
                  <c:v>2018</c:v>
                </c:pt>
                <c:pt idx="2">
                  <c:v>2019 First Half</c:v>
                </c:pt>
              </c:strCache>
            </c:strRef>
          </c:cat>
          <c:val>
            <c:numRef>
              <c:f>Sheet3!$B$27:$D$27</c:f>
              <c:numCache>
                <c:formatCode>General</c:formatCode>
                <c:ptCount val="3"/>
                <c:pt idx="0">
                  <c:v>0</c:v>
                </c:pt>
                <c:pt idx="1">
                  <c:v>0.6</c:v>
                </c:pt>
                <c:pt idx="2">
                  <c:v>4.5985800000000001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77C-4458-8E08-46561CF63F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5208320"/>
        <c:axId val="155214208"/>
      </c:barChart>
      <c:catAx>
        <c:axId val="155208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55214208"/>
        <c:crosses val="autoZero"/>
        <c:auto val="1"/>
        <c:lblAlgn val="ctr"/>
        <c:lblOffset val="100"/>
        <c:noMultiLvlLbl val="0"/>
      </c:catAx>
      <c:valAx>
        <c:axId val="1552142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5520832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ln>
      <a:solidFill>
        <a:schemeClr val="bg1">
          <a:lumMod val="50000"/>
        </a:schemeClr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Solar*Rewards Community Program Timeline</a:t>
            </a:r>
          </a:p>
        </c:rich>
      </c:tx>
      <c:layout>
        <c:manualLayout>
          <c:xMode val="edge"/>
          <c:yMode val="edge"/>
          <c:x val="0.2399037173924688"/>
          <c:y val="1.9491546483983466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2297246736775352"/>
          <c:y val="0.15943522572804891"/>
          <c:w val="0.51163952156987091"/>
          <c:h val="0.630325819201677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'CSG Program Capacity'!$B$4</c:f>
              <c:strCache>
                <c:ptCount val="1"/>
                <c:pt idx="0">
                  <c:v>RES Plan Annual Capacity (MW)</c:v>
                </c:pt>
              </c:strCache>
            </c:strRef>
          </c:tx>
          <c:invertIfNegative val="0"/>
          <c:cat>
            <c:numRef>
              <c:f>'CSG Program Capacity'!$C$3:$J$3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'CSG Program Capacity'!$C$4:$J$4</c:f>
              <c:numCache>
                <c:formatCode>_(* #,##0_);_(* \(#,##0\);_(* "-"??_);_(@_)</c:formatCode>
                <c:ptCount val="8"/>
                <c:pt idx="0">
                  <c:v>9</c:v>
                </c:pt>
                <c:pt idx="1">
                  <c:v>9</c:v>
                </c:pt>
                <c:pt idx="2">
                  <c:v>30</c:v>
                </c:pt>
                <c:pt idx="3">
                  <c:v>30</c:v>
                </c:pt>
                <c:pt idx="4">
                  <c:v>30</c:v>
                </c:pt>
                <c:pt idx="5">
                  <c:v>34</c:v>
                </c:pt>
                <c:pt idx="6">
                  <c:v>39</c:v>
                </c:pt>
                <c:pt idx="7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F1-4E32-A398-A6F479AC86C6}"/>
            </c:ext>
          </c:extLst>
        </c:ser>
        <c:ser>
          <c:idx val="2"/>
          <c:order val="2"/>
          <c:tx>
            <c:strRef>
              <c:f>'CSG Program Capacity'!$B$6</c:f>
              <c:strCache>
                <c:ptCount val="1"/>
                <c:pt idx="0">
                  <c:v>Awarded Capacity (Annual)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FF1-4E32-A398-A6F479AC86C6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5FF1-4E32-A398-A6F479AC86C6}"/>
              </c:ext>
            </c:extLst>
          </c:dPt>
          <c:cat>
            <c:numRef>
              <c:f>'CSG Program Capacity'!$C$3:$J$3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'CSG Program Capacity'!$C$6:$J$6</c:f>
              <c:numCache>
                <c:formatCode>General</c:formatCode>
                <c:ptCount val="8"/>
                <c:pt idx="0">
                  <c:v>9</c:v>
                </c:pt>
                <c:pt idx="1">
                  <c:v>9</c:v>
                </c:pt>
                <c:pt idx="2">
                  <c:v>0</c:v>
                </c:pt>
                <c:pt idx="3">
                  <c:v>29.5</c:v>
                </c:pt>
                <c:pt idx="4">
                  <c:v>59.5</c:v>
                </c:pt>
                <c:pt idx="5">
                  <c:v>4.5</c:v>
                </c:pt>
                <c:pt idx="6">
                  <c:v>69.5</c:v>
                </c:pt>
                <c:pt idx="7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FF1-4E32-A398-A6F479AC86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5560960"/>
        <c:axId val="155570944"/>
      </c:barChart>
      <c:lineChart>
        <c:grouping val="standard"/>
        <c:varyColors val="0"/>
        <c:ser>
          <c:idx val="1"/>
          <c:order val="1"/>
          <c:tx>
            <c:strRef>
              <c:f>'CSG Program Capacity'!$B$5</c:f>
              <c:strCache>
                <c:ptCount val="1"/>
                <c:pt idx="0">
                  <c:v>RES Plan Capacity (Cumulative)</c:v>
                </c:pt>
              </c:strCache>
            </c:strRef>
          </c:tx>
          <c:marker>
            <c:symbol val="none"/>
          </c:marker>
          <c:cat>
            <c:numRef>
              <c:f>'CSG Program Capacity'!$C$3:$J$3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'CSG Program Capacity'!$C$5:$J$5</c:f>
              <c:numCache>
                <c:formatCode>_(* #,##0_);_(* \(#,##0\);_(* "-"??_);_(@_)</c:formatCode>
                <c:ptCount val="8"/>
                <c:pt idx="0">
                  <c:v>9</c:v>
                </c:pt>
                <c:pt idx="1">
                  <c:v>18</c:v>
                </c:pt>
                <c:pt idx="2">
                  <c:v>48</c:v>
                </c:pt>
                <c:pt idx="3">
                  <c:v>78</c:v>
                </c:pt>
                <c:pt idx="4">
                  <c:v>108</c:v>
                </c:pt>
                <c:pt idx="5">
                  <c:v>142</c:v>
                </c:pt>
                <c:pt idx="6">
                  <c:v>179</c:v>
                </c:pt>
                <c:pt idx="7">
                  <c:v>223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FF1-4E32-A398-A6F479AC86C6}"/>
            </c:ext>
          </c:extLst>
        </c:ser>
        <c:ser>
          <c:idx val="3"/>
          <c:order val="3"/>
          <c:tx>
            <c:strRef>
              <c:f>'CSG Program Capacity'!$B$7</c:f>
              <c:strCache>
                <c:ptCount val="1"/>
                <c:pt idx="0">
                  <c:v>Awarded Capacity (Cumulative)</c:v>
                </c:pt>
              </c:strCache>
            </c:strRef>
          </c:tx>
          <c:marker>
            <c:symbol val="none"/>
          </c:marker>
          <c:dPt>
            <c:idx val="6"/>
            <c:bubble3D val="0"/>
            <c:spPr>
              <a:ln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5FF1-4E32-A398-A6F479AC86C6}"/>
              </c:ext>
            </c:extLst>
          </c:dPt>
          <c:dPt>
            <c:idx val="7"/>
            <c:bubble3D val="0"/>
            <c:spPr>
              <a:ln w="28575" cmpd="sng">
                <a:solidFill>
                  <a:schemeClr val="accent4">
                    <a:shade val="95000"/>
                    <a:satMod val="105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5FF1-4E32-A398-A6F479AC86C6}"/>
              </c:ext>
            </c:extLst>
          </c:dPt>
          <c:cat>
            <c:numRef>
              <c:f>'CSG Program Capacity'!$C$3:$J$3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'CSG Program Capacity'!$C$7:$J$7</c:f>
              <c:numCache>
                <c:formatCode>General</c:formatCode>
                <c:ptCount val="8"/>
                <c:pt idx="0">
                  <c:v>9</c:v>
                </c:pt>
                <c:pt idx="1">
                  <c:v>18</c:v>
                </c:pt>
                <c:pt idx="2">
                  <c:v>18</c:v>
                </c:pt>
                <c:pt idx="3">
                  <c:v>47.5</c:v>
                </c:pt>
                <c:pt idx="4">
                  <c:v>107</c:v>
                </c:pt>
                <c:pt idx="5">
                  <c:v>111.5</c:v>
                </c:pt>
                <c:pt idx="6">
                  <c:v>181</c:v>
                </c:pt>
                <c:pt idx="7">
                  <c:v>225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5FF1-4E32-A398-A6F479AC86C6}"/>
            </c:ext>
          </c:extLst>
        </c:ser>
        <c:ser>
          <c:idx val="4"/>
          <c:order val="4"/>
          <c:tx>
            <c:strRef>
              <c:f>'CSG Program Capacity'!$B$8</c:f>
              <c:strCache>
                <c:ptCount val="1"/>
                <c:pt idx="0">
                  <c:v>Operational Capacity (Cumulative)</c:v>
                </c:pt>
              </c:strCache>
            </c:strRef>
          </c:tx>
          <c:marker>
            <c:symbol val="none"/>
          </c:marker>
          <c:dPt>
            <c:idx val="6"/>
            <c:bubble3D val="0"/>
            <c:spPr>
              <a:ln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5FF1-4E32-A398-A6F479AC86C6}"/>
              </c:ext>
            </c:extLst>
          </c:dPt>
          <c:dPt>
            <c:idx val="7"/>
            <c:bubble3D val="0"/>
            <c:spPr>
              <a:ln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D-5FF1-4E32-A398-A6F479AC86C6}"/>
              </c:ext>
            </c:extLst>
          </c:dPt>
          <c:cat>
            <c:numRef>
              <c:f>'CSG Program Capacity'!$C$3:$J$3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'CSG Program Capacity'!$C$8:$J$8</c:f>
              <c:numCache>
                <c:formatCode>General</c:formatCode>
                <c:ptCount val="8"/>
                <c:pt idx="1">
                  <c:v>2.39</c:v>
                </c:pt>
                <c:pt idx="2">
                  <c:v>9.57</c:v>
                </c:pt>
                <c:pt idx="3">
                  <c:v>16.559999999999999</c:v>
                </c:pt>
                <c:pt idx="4">
                  <c:v>18.05</c:v>
                </c:pt>
                <c:pt idx="5">
                  <c:v>33.46</c:v>
                </c:pt>
                <c:pt idx="6">
                  <c:v>80</c:v>
                </c:pt>
                <c:pt idx="7">
                  <c:v>140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5FF1-4E32-A398-A6F479AC86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5560960"/>
        <c:axId val="155570944"/>
      </c:lineChart>
      <c:catAx>
        <c:axId val="155560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400000"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155570944"/>
        <c:crosses val="autoZero"/>
        <c:auto val="1"/>
        <c:lblAlgn val="ctr"/>
        <c:lblOffset val="100"/>
        <c:noMultiLvlLbl val="0"/>
      </c:catAx>
      <c:valAx>
        <c:axId val="15557094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 b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4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Capacity (MW)</a:t>
                </a:r>
              </a:p>
            </c:rich>
          </c:tx>
          <c:overlay val="0"/>
        </c:title>
        <c:numFmt formatCode="_(* #,##0_);_(* \(#,##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1555609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211058852542757"/>
          <c:y val="0.30641184171787594"/>
          <c:w val="0.34715115644101535"/>
          <c:h val="0.38081170641259349"/>
        </c:manualLayout>
      </c:layout>
      <c:overlay val="0"/>
      <c:txPr>
        <a:bodyPr/>
        <a:lstStyle/>
        <a:p>
          <a:pPr>
            <a:defRPr sz="1200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07174103237096E-2"/>
          <c:y val="0.19491907261592301"/>
          <c:w val="0.55481736657917757"/>
          <c:h val="0.5218718168319591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'Q2 2019 Storage App Pivot'!$A$54</c:f>
              <c:strCache>
                <c:ptCount val="1"/>
                <c:pt idx="0">
                  <c:v>6) Completed</c:v>
                </c:pt>
              </c:strCache>
            </c:strRef>
          </c:tx>
          <c:invertIfNegative val="0"/>
          <c:cat>
            <c:strRef>
              <c:f>'Q2 2019 Storage App Pivot'!$D$53:$K$53</c:f>
              <c:strCache>
                <c:ptCount val="8"/>
                <c:pt idx="0">
                  <c:v>Pre
Q3 2017</c:v>
                </c:pt>
                <c:pt idx="1">
                  <c:v>Q4 2017</c:v>
                </c:pt>
                <c:pt idx="2">
                  <c:v>Q1 2018</c:v>
                </c:pt>
                <c:pt idx="3">
                  <c:v>Q2 2018</c:v>
                </c:pt>
                <c:pt idx="4">
                  <c:v>Q3 2018</c:v>
                </c:pt>
                <c:pt idx="5">
                  <c:v>Q4 2018</c:v>
                </c:pt>
                <c:pt idx="6">
                  <c:v>Q1 2019</c:v>
                </c:pt>
                <c:pt idx="7">
                  <c:v>Q2 2019</c:v>
                </c:pt>
              </c:strCache>
            </c:strRef>
          </c:cat>
          <c:val>
            <c:numRef>
              <c:f>'Q2 2019 Storage App Pivot'!$D$54:$K$54</c:f>
              <c:numCache>
                <c:formatCode>General</c:formatCode>
                <c:ptCount val="8"/>
                <c:pt idx="0">
                  <c:v>70</c:v>
                </c:pt>
                <c:pt idx="1">
                  <c:v>154</c:v>
                </c:pt>
                <c:pt idx="2">
                  <c:v>185</c:v>
                </c:pt>
                <c:pt idx="3">
                  <c:v>213</c:v>
                </c:pt>
                <c:pt idx="4">
                  <c:v>235</c:v>
                </c:pt>
                <c:pt idx="5">
                  <c:v>258</c:v>
                </c:pt>
                <c:pt idx="6">
                  <c:v>288</c:v>
                </c:pt>
                <c:pt idx="7">
                  <c:v>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1D-4C9D-9D69-6BD02F582801}"/>
            </c:ext>
          </c:extLst>
        </c:ser>
        <c:ser>
          <c:idx val="1"/>
          <c:order val="1"/>
          <c:tx>
            <c:strRef>
              <c:f>'Q2 2019 Storage App Pivot'!$A$55</c:f>
              <c:strCache>
                <c:ptCount val="1"/>
                <c:pt idx="0">
                  <c:v>5) Meter Installation</c:v>
                </c:pt>
              </c:strCache>
            </c:strRef>
          </c:tx>
          <c:invertIfNegative val="0"/>
          <c:cat>
            <c:strRef>
              <c:f>'Q2 2019 Storage App Pivot'!$D$53:$K$53</c:f>
              <c:strCache>
                <c:ptCount val="8"/>
                <c:pt idx="0">
                  <c:v>Pre
Q3 2017</c:v>
                </c:pt>
                <c:pt idx="1">
                  <c:v>Q4 2017</c:v>
                </c:pt>
                <c:pt idx="2">
                  <c:v>Q1 2018</c:v>
                </c:pt>
                <c:pt idx="3">
                  <c:v>Q2 2018</c:v>
                </c:pt>
                <c:pt idx="4">
                  <c:v>Q3 2018</c:v>
                </c:pt>
                <c:pt idx="5">
                  <c:v>Q4 2018</c:v>
                </c:pt>
                <c:pt idx="6">
                  <c:v>Q1 2019</c:v>
                </c:pt>
                <c:pt idx="7">
                  <c:v>Q2 2019</c:v>
                </c:pt>
              </c:strCache>
            </c:strRef>
          </c:cat>
          <c:val>
            <c:numRef>
              <c:f>'Q2 2019 Storage App Pivot'!$D$55:$K$55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  <c:pt idx="6">
                  <c:v>9</c:v>
                </c:pt>
                <c:pt idx="7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1D-4C9D-9D69-6BD02F582801}"/>
            </c:ext>
          </c:extLst>
        </c:ser>
        <c:ser>
          <c:idx val="2"/>
          <c:order val="2"/>
          <c:tx>
            <c:strRef>
              <c:f>'Q2 2019 Storage App Pivot'!$A$56</c:f>
              <c:strCache>
                <c:ptCount val="1"/>
                <c:pt idx="0">
                  <c:v>4) Final Documentation</c:v>
                </c:pt>
              </c:strCache>
            </c:strRef>
          </c:tx>
          <c:invertIfNegative val="0"/>
          <c:cat>
            <c:strRef>
              <c:f>'Q2 2019 Storage App Pivot'!$D$53:$K$53</c:f>
              <c:strCache>
                <c:ptCount val="8"/>
                <c:pt idx="0">
                  <c:v>Pre
Q3 2017</c:v>
                </c:pt>
                <c:pt idx="1">
                  <c:v>Q4 2017</c:v>
                </c:pt>
                <c:pt idx="2">
                  <c:v>Q1 2018</c:v>
                </c:pt>
                <c:pt idx="3">
                  <c:v>Q2 2018</c:v>
                </c:pt>
                <c:pt idx="4">
                  <c:v>Q3 2018</c:v>
                </c:pt>
                <c:pt idx="5">
                  <c:v>Q4 2018</c:v>
                </c:pt>
                <c:pt idx="6">
                  <c:v>Q1 2019</c:v>
                </c:pt>
                <c:pt idx="7">
                  <c:v>Q2 2019</c:v>
                </c:pt>
              </c:strCache>
            </c:strRef>
          </c:cat>
          <c:val>
            <c:numRef>
              <c:f>'Q2 2019 Storage App Pivot'!$D$56:$K$56</c:f>
              <c:numCache>
                <c:formatCode>General</c:formatCode>
                <c:ptCount val="8"/>
                <c:pt idx="0">
                  <c:v>0</c:v>
                </c:pt>
                <c:pt idx="1">
                  <c:v>5</c:v>
                </c:pt>
                <c:pt idx="2">
                  <c:v>12</c:v>
                </c:pt>
                <c:pt idx="3">
                  <c:v>15</c:v>
                </c:pt>
                <c:pt idx="4">
                  <c:v>19</c:v>
                </c:pt>
                <c:pt idx="5">
                  <c:v>23</c:v>
                </c:pt>
                <c:pt idx="6">
                  <c:v>38</c:v>
                </c:pt>
                <c:pt idx="7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1D-4C9D-9D69-6BD02F582801}"/>
            </c:ext>
          </c:extLst>
        </c:ser>
        <c:ser>
          <c:idx val="3"/>
          <c:order val="3"/>
          <c:tx>
            <c:strRef>
              <c:f>'Q2 2019 Storage App Pivot'!$A$57</c:f>
              <c:strCache>
                <c:ptCount val="1"/>
                <c:pt idx="0">
                  <c:v>3) Engineering Review</c:v>
                </c:pt>
              </c:strCache>
            </c:strRef>
          </c:tx>
          <c:invertIfNegative val="0"/>
          <c:cat>
            <c:strRef>
              <c:f>'Q2 2019 Storage App Pivot'!$D$53:$K$53</c:f>
              <c:strCache>
                <c:ptCount val="8"/>
                <c:pt idx="0">
                  <c:v>Pre
Q3 2017</c:v>
                </c:pt>
                <c:pt idx="1">
                  <c:v>Q4 2017</c:v>
                </c:pt>
                <c:pt idx="2">
                  <c:v>Q1 2018</c:v>
                </c:pt>
                <c:pt idx="3">
                  <c:v>Q2 2018</c:v>
                </c:pt>
                <c:pt idx="4">
                  <c:v>Q3 2018</c:v>
                </c:pt>
                <c:pt idx="5">
                  <c:v>Q4 2018</c:v>
                </c:pt>
                <c:pt idx="6">
                  <c:v>Q1 2019</c:v>
                </c:pt>
                <c:pt idx="7">
                  <c:v>Q2 2019</c:v>
                </c:pt>
              </c:strCache>
            </c:strRef>
          </c:cat>
          <c:val>
            <c:numRef>
              <c:f>'Q2 2019 Storage App Pivot'!$D$57:$K$57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6</c:v>
                </c:pt>
                <c:pt idx="6">
                  <c:v>11</c:v>
                </c:pt>
                <c:pt idx="7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81D-4C9D-9D69-6BD02F582801}"/>
            </c:ext>
          </c:extLst>
        </c:ser>
        <c:ser>
          <c:idx val="4"/>
          <c:order val="4"/>
          <c:tx>
            <c:strRef>
              <c:f>'Q2 2019 Storage App Pivot'!$A$58</c:f>
              <c:strCache>
                <c:ptCount val="1"/>
                <c:pt idx="0">
                  <c:v>2) Installation Details</c:v>
                </c:pt>
              </c:strCache>
            </c:strRef>
          </c:tx>
          <c:invertIfNegative val="0"/>
          <c:cat>
            <c:strRef>
              <c:f>'Q2 2019 Storage App Pivot'!$D$53:$K$53</c:f>
              <c:strCache>
                <c:ptCount val="8"/>
                <c:pt idx="0">
                  <c:v>Pre
Q3 2017</c:v>
                </c:pt>
                <c:pt idx="1">
                  <c:v>Q4 2017</c:v>
                </c:pt>
                <c:pt idx="2">
                  <c:v>Q1 2018</c:v>
                </c:pt>
                <c:pt idx="3">
                  <c:v>Q2 2018</c:v>
                </c:pt>
                <c:pt idx="4">
                  <c:v>Q3 2018</c:v>
                </c:pt>
                <c:pt idx="5">
                  <c:v>Q4 2018</c:v>
                </c:pt>
                <c:pt idx="6">
                  <c:v>Q1 2019</c:v>
                </c:pt>
                <c:pt idx="7">
                  <c:v>Q2 2019</c:v>
                </c:pt>
              </c:strCache>
            </c:strRef>
          </c:cat>
          <c:val>
            <c:numRef>
              <c:f>'Q2 2019 Storage App Pivot'!$D$58:$K$58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81D-4C9D-9D69-6BD02F582801}"/>
            </c:ext>
          </c:extLst>
        </c:ser>
        <c:ser>
          <c:idx val="5"/>
          <c:order val="5"/>
          <c:tx>
            <c:strRef>
              <c:f>'Q2 2019 Storage App Pivot'!$A$59</c:f>
              <c:strCache>
                <c:ptCount val="1"/>
                <c:pt idx="0">
                  <c:v>1) Documents &amp; Payments</c:v>
                </c:pt>
              </c:strCache>
            </c:strRef>
          </c:tx>
          <c:invertIfNegative val="0"/>
          <c:cat>
            <c:strRef>
              <c:f>'Q2 2019 Storage App Pivot'!$D$53:$K$53</c:f>
              <c:strCache>
                <c:ptCount val="8"/>
                <c:pt idx="0">
                  <c:v>Pre
Q3 2017</c:v>
                </c:pt>
                <c:pt idx="1">
                  <c:v>Q4 2017</c:v>
                </c:pt>
                <c:pt idx="2">
                  <c:v>Q1 2018</c:v>
                </c:pt>
                <c:pt idx="3">
                  <c:v>Q2 2018</c:v>
                </c:pt>
                <c:pt idx="4">
                  <c:v>Q3 2018</c:v>
                </c:pt>
                <c:pt idx="5">
                  <c:v>Q4 2018</c:v>
                </c:pt>
                <c:pt idx="6">
                  <c:v>Q1 2019</c:v>
                </c:pt>
                <c:pt idx="7">
                  <c:v>Q2 2019</c:v>
                </c:pt>
              </c:strCache>
            </c:strRef>
          </c:cat>
          <c:val>
            <c:numRef>
              <c:f>'Q2 2019 Storage App Pivot'!$D$59:$K$59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4</c:v>
                </c:pt>
                <c:pt idx="6">
                  <c:v>8</c:v>
                </c:pt>
                <c:pt idx="7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81D-4C9D-9D69-6BD02F582801}"/>
            </c:ext>
          </c:extLst>
        </c:ser>
        <c:ser>
          <c:idx val="6"/>
          <c:order val="6"/>
          <c:tx>
            <c:strRef>
              <c:f>'Q2 2019 Storage App Pivot'!$A$60</c:f>
              <c:strCache>
                <c:ptCount val="1"/>
                <c:pt idx="0">
                  <c:v>Cancelled</c:v>
                </c:pt>
              </c:strCache>
            </c:strRef>
          </c:tx>
          <c:invertIfNegative val="0"/>
          <c:cat>
            <c:strRef>
              <c:f>'Q2 2019 Storage App Pivot'!$D$53:$K$53</c:f>
              <c:strCache>
                <c:ptCount val="8"/>
                <c:pt idx="0">
                  <c:v>Pre
Q3 2017</c:v>
                </c:pt>
                <c:pt idx="1">
                  <c:v>Q4 2017</c:v>
                </c:pt>
                <c:pt idx="2">
                  <c:v>Q1 2018</c:v>
                </c:pt>
                <c:pt idx="3">
                  <c:v>Q2 2018</c:v>
                </c:pt>
                <c:pt idx="4">
                  <c:v>Q3 2018</c:v>
                </c:pt>
                <c:pt idx="5">
                  <c:v>Q4 2018</c:v>
                </c:pt>
                <c:pt idx="6">
                  <c:v>Q1 2019</c:v>
                </c:pt>
                <c:pt idx="7">
                  <c:v>Q2 2019</c:v>
                </c:pt>
              </c:strCache>
            </c:strRef>
          </c:cat>
          <c:val>
            <c:numRef>
              <c:f>'Q2 2019 Storage App Pivot'!$D$60:$K$60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81D-4C9D-9D69-6BD02F5828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5299200"/>
        <c:axId val="155309184"/>
      </c:barChart>
      <c:catAx>
        <c:axId val="155299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/>
          <a:lstStyle/>
          <a:p>
            <a:pPr>
              <a:defRPr/>
            </a:pPr>
            <a:endParaRPr lang="en-US"/>
          </a:p>
        </c:txPr>
        <c:crossAx val="155309184"/>
        <c:crosses val="autoZero"/>
        <c:auto val="1"/>
        <c:lblAlgn val="ctr"/>
        <c:lblOffset val="100"/>
        <c:noMultiLvlLbl val="0"/>
      </c:catAx>
      <c:valAx>
        <c:axId val="155309184"/>
        <c:scaling>
          <c:orientation val="minMax"/>
          <c:max val="45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55299200"/>
        <c:crosses val="autoZero"/>
        <c:crossBetween val="between"/>
        <c:majorUnit val="150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C8A7BB-88EF-49E0-A0D8-831C2E0BDD5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90E6A1-DC39-4C16-BAD7-2BE327ADF483}">
      <dgm:prSet custT="1"/>
      <dgm:spPr/>
      <dgm:t>
        <a:bodyPr/>
        <a:lstStyle/>
        <a:p>
          <a:r>
            <a:rPr lang="en-US" sz="1800"/>
            <a:t>All programs</a:t>
          </a:r>
        </a:p>
      </dgm:t>
    </dgm:pt>
    <dgm:pt modelId="{0CE30EAA-3EB0-4CDB-8F1D-8A8682F3E4DD}" type="parTrans" cxnId="{A74C6E02-97C6-48AA-9C7C-C7DC33009950}">
      <dgm:prSet/>
      <dgm:spPr/>
      <dgm:t>
        <a:bodyPr/>
        <a:lstStyle/>
        <a:p>
          <a:endParaRPr lang="en-US" sz="1800"/>
        </a:p>
      </dgm:t>
    </dgm:pt>
    <dgm:pt modelId="{42917AE5-EC95-4731-9762-F91B83DAE09F}" type="sibTrans" cxnId="{A74C6E02-97C6-48AA-9C7C-C7DC33009950}">
      <dgm:prSet/>
      <dgm:spPr/>
      <dgm:t>
        <a:bodyPr/>
        <a:lstStyle/>
        <a:p>
          <a:endParaRPr lang="en-US" sz="1800"/>
        </a:p>
      </dgm:t>
    </dgm:pt>
    <dgm:pt modelId="{25830C9F-646B-4CBE-8CDD-690550CD6CCA}">
      <dgm:prSet custT="1"/>
      <dgm:spPr/>
      <dgm:t>
        <a:bodyPr/>
        <a:lstStyle/>
        <a:p>
          <a:r>
            <a:rPr lang="en-US" sz="1800" dirty="0"/>
            <a:t>50,000 On-site installations (June)</a:t>
          </a:r>
        </a:p>
      </dgm:t>
    </dgm:pt>
    <dgm:pt modelId="{F39DC0E3-7285-41DF-9B37-C41E05D16CAC}" type="parTrans" cxnId="{94BF9D09-068E-4EBA-A159-1B05289FCF74}">
      <dgm:prSet/>
      <dgm:spPr/>
      <dgm:t>
        <a:bodyPr/>
        <a:lstStyle/>
        <a:p>
          <a:endParaRPr lang="en-US" sz="1800"/>
        </a:p>
      </dgm:t>
    </dgm:pt>
    <dgm:pt modelId="{50D90155-94D8-4AC0-8005-D6BBA1975683}" type="sibTrans" cxnId="{94BF9D09-068E-4EBA-A159-1B05289FCF74}">
      <dgm:prSet/>
      <dgm:spPr/>
      <dgm:t>
        <a:bodyPr/>
        <a:lstStyle/>
        <a:p>
          <a:endParaRPr lang="en-US" sz="1800"/>
        </a:p>
      </dgm:t>
    </dgm:pt>
    <dgm:pt modelId="{FA0BD865-22B6-4508-A707-2BD1A433A2F5}">
      <dgm:prSet custT="1"/>
      <dgm:spPr/>
      <dgm:t>
        <a:bodyPr/>
        <a:lstStyle/>
        <a:p>
          <a:r>
            <a:rPr lang="en-US" sz="1800" dirty="0"/>
            <a:t>Mix of Solar*Rewards Large + Medium</a:t>
          </a:r>
        </a:p>
      </dgm:t>
    </dgm:pt>
    <dgm:pt modelId="{304A505F-C0C3-4410-8376-3474A5DA52B5}" type="parTrans" cxnId="{ADC2522F-3C46-44AB-8C5E-E5DF7B41A8A8}">
      <dgm:prSet/>
      <dgm:spPr/>
      <dgm:t>
        <a:bodyPr/>
        <a:lstStyle/>
        <a:p>
          <a:endParaRPr lang="en-US" sz="1800"/>
        </a:p>
      </dgm:t>
    </dgm:pt>
    <dgm:pt modelId="{113502DD-0079-4720-A37E-60CE49589537}" type="sibTrans" cxnId="{ADC2522F-3C46-44AB-8C5E-E5DF7B41A8A8}">
      <dgm:prSet/>
      <dgm:spPr/>
      <dgm:t>
        <a:bodyPr/>
        <a:lstStyle/>
        <a:p>
          <a:endParaRPr lang="en-US" sz="1800"/>
        </a:p>
      </dgm:t>
    </dgm:pt>
    <dgm:pt modelId="{AA5D71C4-2BE9-4097-B99F-F657CEEAA082}">
      <dgm:prSet custT="1"/>
      <dgm:spPr/>
      <dgm:t>
        <a:bodyPr/>
        <a:lstStyle/>
        <a:p>
          <a:r>
            <a:rPr lang="en-US" sz="1800" dirty="0"/>
            <a:t>Largest rooftop installation was completed at Amazon in Thornton, CO  </a:t>
          </a:r>
        </a:p>
      </dgm:t>
    </dgm:pt>
    <dgm:pt modelId="{C9532F44-A724-40AE-B96A-C735FD06493E}" type="parTrans" cxnId="{9E5031C7-BADB-4567-AB01-008E07136C6C}">
      <dgm:prSet/>
      <dgm:spPr/>
      <dgm:t>
        <a:bodyPr/>
        <a:lstStyle/>
        <a:p>
          <a:endParaRPr lang="en-US" sz="1800"/>
        </a:p>
      </dgm:t>
    </dgm:pt>
    <dgm:pt modelId="{A3D40307-5B4A-47FF-89CD-D5F589CC113E}" type="sibTrans" cxnId="{9E5031C7-BADB-4567-AB01-008E07136C6C}">
      <dgm:prSet/>
      <dgm:spPr/>
      <dgm:t>
        <a:bodyPr/>
        <a:lstStyle/>
        <a:p>
          <a:endParaRPr lang="en-US" sz="1800"/>
        </a:p>
      </dgm:t>
    </dgm:pt>
    <dgm:pt modelId="{C76A4A5B-6711-4496-88AC-3A7563A124E6}">
      <dgm:prSet custT="1"/>
      <dgm:spPr/>
      <dgm:t>
        <a:bodyPr/>
        <a:lstStyle/>
        <a:p>
          <a:r>
            <a:rPr lang="en-US" sz="1800" dirty="0"/>
            <a:t>19 acres on a rooftop of 17,280  panels for a total of ~6 MW (July)</a:t>
          </a:r>
        </a:p>
      </dgm:t>
    </dgm:pt>
    <dgm:pt modelId="{DD1589D3-67C4-4410-9CE5-36AD514743DC}" type="parTrans" cxnId="{EB829C2E-14B9-4FFB-9347-BED9D3A360BF}">
      <dgm:prSet/>
      <dgm:spPr/>
      <dgm:t>
        <a:bodyPr/>
        <a:lstStyle/>
        <a:p>
          <a:endParaRPr lang="en-US" sz="1800"/>
        </a:p>
      </dgm:t>
    </dgm:pt>
    <dgm:pt modelId="{245CE80E-FF4B-49FC-A349-C46257D4C093}" type="sibTrans" cxnId="{EB829C2E-14B9-4FFB-9347-BED9D3A360BF}">
      <dgm:prSet/>
      <dgm:spPr/>
      <dgm:t>
        <a:bodyPr/>
        <a:lstStyle/>
        <a:p>
          <a:endParaRPr lang="en-US" sz="1800"/>
        </a:p>
      </dgm:t>
    </dgm:pt>
    <dgm:pt modelId="{4DDF528E-A1F9-42B9-B7B1-05DAE4DED08A}">
      <dgm:prSet custT="1"/>
      <dgm:spPr/>
      <dgm:t>
        <a:bodyPr/>
        <a:lstStyle/>
        <a:p>
          <a:r>
            <a:rPr lang="en-US" sz="1800"/>
            <a:t>Large Solar*Rewards</a:t>
          </a:r>
        </a:p>
      </dgm:t>
    </dgm:pt>
    <dgm:pt modelId="{0768951E-345F-473F-86D5-560C2B2DB505}" type="parTrans" cxnId="{68CFF0D5-1716-4866-AD64-6EF0B8097EB2}">
      <dgm:prSet/>
      <dgm:spPr/>
      <dgm:t>
        <a:bodyPr/>
        <a:lstStyle/>
        <a:p>
          <a:endParaRPr lang="en-US" sz="1800"/>
        </a:p>
      </dgm:t>
    </dgm:pt>
    <dgm:pt modelId="{A3F0C551-2876-4B33-BC81-2315AB7C3D52}" type="sibTrans" cxnId="{68CFF0D5-1716-4866-AD64-6EF0B8097EB2}">
      <dgm:prSet/>
      <dgm:spPr/>
      <dgm:t>
        <a:bodyPr/>
        <a:lstStyle/>
        <a:p>
          <a:endParaRPr lang="en-US" sz="1800"/>
        </a:p>
      </dgm:t>
    </dgm:pt>
    <dgm:pt modelId="{E7245B77-87E0-491C-A530-C2D50737AC81}">
      <dgm:prSet custT="1"/>
      <dgm:spPr/>
      <dgm:t>
        <a:bodyPr/>
        <a:lstStyle/>
        <a:p>
          <a:r>
            <a:rPr lang="en-US" sz="1800" dirty="0"/>
            <a:t>Largest individual customer-sited solar array was connected at IBM in Boulder</a:t>
          </a:r>
        </a:p>
      </dgm:t>
    </dgm:pt>
    <dgm:pt modelId="{2748087F-CE72-4CA5-96F4-CC7894D6654F}" type="parTrans" cxnId="{8D3BE318-09AE-4502-9296-C4614AD23B60}">
      <dgm:prSet/>
      <dgm:spPr/>
      <dgm:t>
        <a:bodyPr/>
        <a:lstStyle/>
        <a:p>
          <a:endParaRPr lang="en-US" sz="1800"/>
        </a:p>
      </dgm:t>
    </dgm:pt>
    <dgm:pt modelId="{91D45854-D80F-4740-B2AA-A4CE3C0CC900}" type="sibTrans" cxnId="{8D3BE318-09AE-4502-9296-C4614AD23B60}">
      <dgm:prSet/>
      <dgm:spPr/>
      <dgm:t>
        <a:bodyPr/>
        <a:lstStyle/>
        <a:p>
          <a:endParaRPr lang="en-US" sz="1800"/>
        </a:p>
      </dgm:t>
    </dgm:pt>
    <dgm:pt modelId="{472B491D-1B7E-40BF-ACB1-C4A11DB67EE2}">
      <dgm:prSet custT="1"/>
      <dgm:spPr/>
      <dgm:t>
        <a:bodyPr/>
        <a:lstStyle/>
        <a:p>
          <a:r>
            <a:rPr lang="en-US" sz="1800" dirty="0"/>
            <a:t>55 acres of 25,000 panels for a total of ~10 MW (July)</a:t>
          </a:r>
        </a:p>
      </dgm:t>
    </dgm:pt>
    <dgm:pt modelId="{8A506C1F-D746-4754-96A8-2358437165D1}" type="parTrans" cxnId="{468D8F88-AF9D-4BA8-A166-04BAA67A6C88}">
      <dgm:prSet/>
      <dgm:spPr/>
      <dgm:t>
        <a:bodyPr/>
        <a:lstStyle/>
        <a:p>
          <a:endParaRPr lang="en-US" sz="1800"/>
        </a:p>
      </dgm:t>
    </dgm:pt>
    <dgm:pt modelId="{91EA38F2-D40B-4596-818B-5D37B863276A}" type="sibTrans" cxnId="{468D8F88-AF9D-4BA8-A166-04BAA67A6C88}">
      <dgm:prSet/>
      <dgm:spPr/>
      <dgm:t>
        <a:bodyPr/>
        <a:lstStyle/>
        <a:p>
          <a:endParaRPr lang="en-US" sz="1800"/>
        </a:p>
      </dgm:t>
    </dgm:pt>
    <dgm:pt modelId="{A6F1B2EF-5B50-4C7D-BAB1-5258A3B367AA}" type="pres">
      <dgm:prSet presAssocID="{1EC8A7BB-88EF-49E0-A0D8-831C2E0BDD5B}" presName="linear" presStyleCnt="0">
        <dgm:presLayoutVars>
          <dgm:animLvl val="lvl"/>
          <dgm:resizeHandles val="exact"/>
        </dgm:presLayoutVars>
      </dgm:prSet>
      <dgm:spPr/>
    </dgm:pt>
    <dgm:pt modelId="{89E6765A-EB9B-4605-8D0E-6CCB765CE834}" type="pres">
      <dgm:prSet presAssocID="{9790E6A1-DC39-4C16-BAD7-2BE327ADF48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EEBA804-9166-44DF-8319-DEA0E6E5A9D3}" type="pres">
      <dgm:prSet presAssocID="{9790E6A1-DC39-4C16-BAD7-2BE327ADF483}" presName="childText" presStyleLbl="revTx" presStyleIdx="0" presStyleCnt="3">
        <dgm:presLayoutVars>
          <dgm:bulletEnabled val="1"/>
        </dgm:presLayoutVars>
      </dgm:prSet>
      <dgm:spPr/>
    </dgm:pt>
    <dgm:pt modelId="{F065DAAC-9046-419E-AE44-30654B6779B9}" type="pres">
      <dgm:prSet presAssocID="{FA0BD865-22B6-4508-A707-2BD1A433A2F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A8F9D00-9D7E-4DE5-A530-1D7202CA5B8F}" type="pres">
      <dgm:prSet presAssocID="{FA0BD865-22B6-4508-A707-2BD1A433A2F5}" presName="childText" presStyleLbl="revTx" presStyleIdx="1" presStyleCnt="3">
        <dgm:presLayoutVars>
          <dgm:bulletEnabled val="1"/>
        </dgm:presLayoutVars>
      </dgm:prSet>
      <dgm:spPr/>
    </dgm:pt>
    <dgm:pt modelId="{8F59B03A-251E-43F9-9663-148D9D7B575D}" type="pres">
      <dgm:prSet presAssocID="{4DDF528E-A1F9-42B9-B7B1-05DAE4DED08A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CEB3BEA-723A-4DFD-B773-8BEB9739380F}" type="pres">
      <dgm:prSet presAssocID="{4DDF528E-A1F9-42B9-B7B1-05DAE4DED08A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A74C6E02-97C6-48AA-9C7C-C7DC33009950}" srcId="{1EC8A7BB-88EF-49E0-A0D8-831C2E0BDD5B}" destId="{9790E6A1-DC39-4C16-BAD7-2BE327ADF483}" srcOrd="0" destOrd="0" parTransId="{0CE30EAA-3EB0-4CDB-8F1D-8A8682F3E4DD}" sibTransId="{42917AE5-EC95-4731-9762-F91B83DAE09F}"/>
    <dgm:cxn modelId="{79197507-5A74-4395-8DA6-A0222CE27CF7}" type="presOf" srcId="{C76A4A5B-6711-4496-88AC-3A7563A124E6}" destId="{DA8F9D00-9D7E-4DE5-A530-1D7202CA5B8F}" srcOrd="0" destOrd="1" presId="urn:microsoft.com/office/officeart/2005/8/layout/vList2"/>
    <dgm:cxn modelId="{94BF9D09-068E-4EBA-A159-1B05289FCF74}" srcId="{9790E6A1-DC39-4C16-BAD7-2BE327ADF483}" destId="{25830C9F-646B-4CBE-8CDD-690550CD6CCA}" srcOrd="0" destOrd="0" parTransId="{F39DC0E3-7285-41DF-9B37-C41E05D16CAC}" sibTransId="{50D90155-94D8-4AC0-8005-D6BBA1975683}"/>
    <dgm:cxn modelId="{CD182F0E-ABB6-4CF5-8E70-D295A9FECBBC}" type="presOf" srcId="{E7245B77-87E0-491C-A530-C2D50737AC81}" destId="{9CEB3BEA-723A-4DFD-B773-8BEB9739380F}" srcOrd="0" destOrd="0" presId="urn:microsoft.com/office/officeart/2005/8/layout/vList2"/>
    <dgm:cxn modelId="{8D3BE318-09AE-4502-9296-C4614AD23B60}" srcId="{4DDF528E-A1F9-42B9-B7B1-05DAE4DED08A}" destId="{E7245B77-87E0-491C-A530-C2D50737AC81}" srcOrd="0" destOrd="0" parTransId="{2748087F-CE72-4CA5-96F4-CC7894D6654F}" sibTransId="{91D45854-D80F-4740-B2AA-A4CE3C0CC900}"/>
    <dgm:cxn modelId="{EB829C2E-14B9-4FFB-9347-BED9D3A360BF}" srcId="{FA0BD865-22B6-4508-A707-2BD1A433A2F5}" destId="{C76A4A5B-6711-4496-88AC-3A7563A124E6}" srcOrd="1" destOrd="0" parTransId="{DD1589D3-67C4-4410-9CE5-36AD514743DC}" sibTransId="{245CE80E-FF4B-49FC-A349-C46257D4C093}"/>
    <dgm:cxn modelId="{ADC2522F-3C46-44AB-8C5E-E5DF7B41A8A8}" srcId="{1EC8A7BB-88EF-49E0-A0D8-831C2E0BDD5B}" destId="{FA0BD865-22B6-4508-A707-2BD1A433A2F5}" srcOrd="1" destOrd="0" parTransId="{304A505F-C0C3-4410-8376-3474A5DA52B5}" sibTransId="{113502DD-0079-4720-A37E-60CE49589537}"/>
    <dgm:cxn modelId="{407EA26F-FDD1-4F2E-B19B-BE774BC7E1B6}" type="presOf" srcId="{4DDF528E-A1F9-42B9-B7B1-05DAE4DED08A}" destId="{8F59B03A-251E-43F9-9663-148D9D7B575D}" srcOrd="0" destOrd="0" presId="urn:microsoft.com/office/officeart/2005/8/layout/vList2"/>
    <dgm:cxn modelId="{0A4BA173-F327-4A9D-8435-0B8D5A9560E1}" type="presOf" srcId="{472B491D-1B7E-40BF-ACB1-C4A11DB67EE2}" destId="{9CEB3BEA-723A-4DFD-B773-8BEB9739380F}" srcOrd="0" destOrd="1" presId="urn:microsoft.com/office/officeart/2005/8/layout/vList2"/>
    <dgm:cxn modelId="{A9F0FC7B-34AB-4A4F-A59F-3992487311F9}" type="presOf" srcId="{AA5D71C4-2BE9-4097-B99F-F657CEEAA082}" destId="{DA8F9D00-9D7E-4DE5-A530-1D7202CA5B8F}" srcOrd="0" destOrd="0" presId="urn:microsoft.com/office/officeart/2005/8/layout/vList2"/>
    <dgm:cxn modelId="{468D8F88-AF9D-4BA8-A166-04BAA67A6C88}" srcId="{4DDF528E-A1F9-42B9-B7B1-05DAE4DED08A}" destId="{472B491D-1B7E-40BF-ACB1-C4A11DB67EE2}" srcOrd="1" destOrd="0" parTransId="{8A506C1F-D746-4754-96A8-2358437165D1}" sibTransId="{91EA38F2-D40B-4596-818B-5D37B863276A}"/>
    <dgm:cxn modelId="{D0DF2FAC-8E5B-4AA2-ABC5-C95A77BA506E}" type="presOf" srcId="{9790E6A1-DC39-4C16-BAD7-2BE327ADF483}" destId="{89E6765A-EB9B-4605-8D0E-6CCB765CE834}" srcOrd="0" destOrd="0" presId="urn:microsoft.com/office/officeart/2005/8/layout/vList2"/>
    <dgm:cxn modelId="{804964C1-B0DD-4A53-81F0-AFBD6F6E57C5}" type="presOf" srcId="{1EC8A7BB-88EF-49E0-A0D8-831C2E0BDD5B}" destId="{A6F1B2EF-5B50-4C7D-BAB1-5258A3B367AA}" srcOrd="0" destOrd="0" presId="urn:microsoft.com/office/officeart/2005/8/layout/vList2"/>
    <dgm:cxn modelId="{9E5031C7-BADB-4567-AB01-008E07136C6C}" srcId="{FA0BD865-22B6-4508-A707-2BD1A433A2F5}" destId="{AA5D71C4-2BE9-4097-B99F-F657CEEAA082}" srcOrd="0" destOrd="0" parTransId="{C9532F44-A724-40AE-B96A-C735FD06493E}" sibTransId="{A3D40307-5B4A-47FF-89CD-D5F589CC113E}"/>
    <dgm:cxn modelId="{371737CA-34AA-44DC-9939-A68BC7F0C2F8}" type="presOf" srcId="{25830C9F-646B-4CBE-8CDD-690550CD6CCA}" destId="{4EEBA804-9166-44DF-8319-DEA0E6E5A9D3}" srcOrd="0" destOrd="0" presId="urn:microsoft.com/office/officeart/2005/8/layout/vList2"/>
    <dgm:cxn modelId="{68CFF0D5-1716-4866-AD64-6EF0B8097EB2}" srcId="{1EC8A7BB-88EF-49E0-A0D8-831C2E0BDD5B}" destId="{4DDF528E-A1F9-42B9-B7B1-05DAE4DED08A}" srcOrd="2" destOrd="0" parTransId="{0768951E-345F-473F-86D5-560C2B2DB505}" sibTransId="{A3F0C551-2876-4B33-BC81-2315AB7C3D52}"/>
    <dgm:cxn modelId="{44C5C4EA-1329-4568-A04E-D0CA15FDC9FD}" type="presOf" srcId="{FA0BD865-22B6-4508-A707-2BD1A433A2F5}" destId="{F065DAAC-9046-419E-AE44-30654B6779B9}" srcOrd="0" destOrd="0" presId="urn:microsoft.com/office/officeart/2005/8/layout/vList2"/>
    <dgm:cxn modelId="{2D385CF7-0206-4E92-9BDF-BEE0F3EBBF81}" type="presParOf" srcId="{A6F1B2EF-5B50-4C7D-BAB1-5258A3B367AA}" destId="{89E6765A-EB9B-4605-8D0E-6CCB765CE834}" srcOrd="0" destOrd="0" presId="urn:microsoft.com/office/officeart/2005/8/layout/vList2"/>
    <dgm:cxn modelId="{2D308BC2-C98A-4A74-855F-0C2F1A10D726}" type="presParOf" srcId="{A6F1B2EF-5B50-4C7D-BAB1-5258A3B367AA}" destId="{4EEBA804-9166-44DF-8319-DEA0E6E5A9D3}" srcOrd="1" destOrd="0" presId="urn:microsoft.com/office/officeart/2005/8/layout/vList2"/>
    <dgm:cxn modelId="{53C66EC3-CD26-4A49-8D4B-80DF7BBE473E}" type="presParOf" srcId="{A6F1B2EF-5B50-4C7D-BAB1-5258A3B367AA}" destId="{F065DAAC-9046-419E-AE44-30654B6779B9}" srcOrd="2" destOrd="0" presId="urn:microsoft.com/office/officeart/2005/8/layout/vList2"/>
    <dgm:cxn modelId="{F2996343-02D4-4E50-92C1-AB35066492B1}" type="presParOf" srcId="{A6F1B2EF-5B50-4C7D-BAB1-5258A3B367AA}" destId="{DA8F9D00-9D7E-4DE5-A530-1D7202CA5B8F}" srcOrd="3" destOrd="0" presId="urn:microsoft.com/office/officeart/2005/8/layout/vList2"/>
    <dgm:cxn modelId="{A48EC743-BEFE-4B48-A6EE-619498E01D40}" type="presParOf" srcId="{A6F1B2EF-5B50-4C7D-BAB1-5258A3B367AA}" destId="{8F59B03A-251E-43F9-9663-148D9D7B575D}" srcOrd="4" destOrd="0" presId="urn:microsoft.com/office/officeart/2005/8/layout/vList2"/>
    <dgm:cxn modelId="{6DFB2EC8-E1C6-431C-A509-2089281F9A28}" type="presParOf" srcId="{A6F1B2EF-5B50-4C7D-BAB1-5258A3B367AA}" destId="{9CEB3BEA-723A-4DFD-B773-8BEB9739380F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E6765A-EB9B-4605-8D0E-6CCB765CE834}">
      <dsp:nvSpPr>
        <dsp:cNvPr id="0" name=""/>
        <dsp:cNvSpPr/>
      </dsp:nvSpPr>
      <dsp:spPr>
        <a:xfrm>
          <a:off x="0" y="9810"/>
          <a:ext cx="8534400" cy="580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All programs</a:t>
          </a:r>
        </a:p>
      </dsp:txBody>
      <dsp:txXfrm>
        <a:off x="28329" y="38139"/>
        <a:ext cx="8477742" cy="523662"/>
      </dsp:txXfrm>
    </dsp:sp>
    <dsp:sp modelId="{4EEBA804-9166-44DF-8319-DEA0E6E5A9D3}">
      <dsp:nvSpPr>
        <dsp:cNvPr id="0" name=""/>
        <dsp:cNvSpPr/>
      </dsp:nvSpPr>
      <dsp:spPr>
        <a:xfrm>
          <a:off x="0" y="590130"/>
          <a:ext cx="8534400" cy="513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967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50,000 On-site installations (June)</a:t>
          </a:r>
        </a:p>
      </dsp:txBody>
      <dsp:txXfrm>
        <a:off x="0" y="590130"/>
        <a:ext cx="8534400" cy="513360"/>
      </dsp:txXfrm>
    </dsp:sp>
    <dsp:sp modelId="{F065DAAC-9046-419E-AE44-30654B6779B9}">
      <dsp:nvSpPr>
        <dsp:cNvPr id="0" name=""/>
        <dsp:cNvSpPr/>
      </dsp:nvSpPr>
      <dsp:spPr>
        <a:xfrm>
          <a:off x="0" y="1103490"/>
          <a:ext cx="8534400" cy="580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Mix of Solar*Rewards Large + Medium</a:t>
          </a:r>
        </a:p>
      </dsp:txBody>
      <dsp:txXfrm>
        <a:off x="28329" y="1131819"/>
        <a:ext cx="8477742" cy="523662"/>
      </dsp:txXfrm>
    </dsp:sp>
    <dsp:sp modelId="{DA8F9D00-9D7E-4DE5-A530-1D7202CA5B8F}">
      <dsp:nvSpPr>
        <dsp:cNvPr id="0" name=""/>
        <dsp:cNvSpPr/>
      </dsp:nvSpPr>
      <dsp:spPr>
        <a:xfrm>
          <a:off x="0" y="1683810"/>
          <a:ext cx="8534400" cy="577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967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Largest rooftop installation was completed at Amazon in Thornton, CO 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19 acres on a rooftop of 17,280  panels for a total of ~6 MW (July)</a:t>
          </a:r>
        </a:p>
      </dsp:txBody>
      <dsp:txXfrm>
        <a:off x="0" y="1683810"/>
        <a:ext cx="8534400" cy="577530"/>
      </dsp:txXfrm>
    </dsp:sp>
    <dsp:sp modelId="{8F59B03A-251E-43F9-9663-148D9D7B575D}">
      <dsp:nvSpPr>
        <dsp:cNvPr id="0" name=""/>
        <dsp:cNvSpPr/>
      </dsp:nvSpPr>
      <dsp:spPr>
        <a:xfrm>
          <a:off x="0" y="2261340"/>
          <a:ext cx="8534400" cy="580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Large Solar*Rewards</a:t>
          </a:r>
        </a:p>
      </dsp:txBody>
      <dsp:txXfrm>
        <a:off x="28329" y="2289669"/>
        <a:ext cx="8477742" cy="523662"/>
      </dsp:txXfrm>
    </dsp:sp>
    <dsp:sp modelId="{9CEB3BEA-723A-4DFD-B773-8BEB9739380F}">
      <dsp:nvSpPr>
        <dsp:cNvPr id="0" name=""/>
        <dsp:cNvSpPr/>
      </dsp:nvSpPr>
      <dsp:spPr>
        <a:xfrm>
          <a:off x="0" y="2841660"/>
          <a:ext cx="8534400" cy="577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967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Largest individual customer-sited solar array was connected at IBM in Boulder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55 acres of 25,000 panels for a total of ~10 MW (July)</a:t>
          </a:r>
        </a:p>
      </dsp:txBody>
      <dsp:txXfrm>
        <a:off x="0" y="2841660"/>
        <a:ext cx="8534400" cy="5775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1183D-9F66-4691-AABB-1CB422A3E165}" type="datetimeFigureOut">
              <a:rPr lang="en-US" smtClean="0"/>
              <a:t>9/19/19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9FB6E-7116-44DA-9184-02E5E6C99C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91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D4E706A-5310-4F58-816D-B9663BDF1DF7}" type="datetimeFigureOut">
              <a:rPr lang="en-US" smtClean="0"/>
              <a:t>9/19/19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84217" y="696913"/>
            <a:ext cx="4631509" cy="2605224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3585670"/>
            <a:ext cx="5608320" cy="501350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3414010-A5E8-40F7-B610-FD89FDCD82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011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Red White 16:9 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-7620" y="167640"/>
            <a:ext cx="9171717" cy="4987164"/>
            <a:chOff x="-7620" y="167640"/>
            <a:chExt cx="9171717" cy="4987164"/>
          </a:xfrm>
        </p:grpSpPr>
        <p:sp>
          <p:nvSpPr>
            <p:cNvPr id="5" name="Freeform 4"/>
            <p:cNvSpPr/>
            <p:nvPr userDrawn="1"/>
          </p:nvSpPr>
          <p:spPr>
            <a:xfrm>
              <a:off x="-7620" y="167640"/>
              <a:ext cx="1059180" cy="3436620"/>
            </a:xfrm>
            <a:custGeom>
              <a:avLst/>
              <a:gdLst>
                <a:gd name="connsiteX0" fmla="*/ 0 w 1059180"/>
                <a:gd name="connsiteY0" fmla="*/ 0 h 3436620"/>
                <a:gd name="connsiteX1" fmla="*/ 1059180 w 1059180"/>
                <a:gd name="connsiteY1" fmla="*/ 2225040 h 3436620"/>
                <a:gd name="connsiteX2" fmla="*/ 0 w 1059180"/>
                <a:gd name="connsiteY2" fmla="*/ 3436620 h 3436620"/>
                <a:gd name="connsiteX3" fmla="*/ 0 w 1059180"/>
                <a:gd name="connsiteY3" fmla="*/ 0 h 3436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9180" h="3436620">
                  <a:moveTo>
                    <a:pt x="0" y="0"/>
                  </a:moveTo>
                  <a:lnTo>
                    <a:pt x="1059180" y="2225040"/>
                  </a:lnTo>
                  <a:lnTo>
                    <a:pt x="0" y="3436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6" name="Freeform 5"/>
            <p:cNvSpPr/>
            <p:nvPr userDrawn="1"/>
          </p:nvSpPr>
          <p:spPr>
            <a:xfrm>
              <a:off x="7877908" y="1075174"/>
              <a:ext cx="1286189" cy="4079630"/>
            </a:xfrm>
            <a:custGeom>
              <a:avLst/>
              <a:gdLst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56044 w 1286189"/>
                <a:gd name="connsiteY2" fmla="*/ 4079630 h 4079630"/>
                <a:gd name="connsiteX3" fmla="*/ 1256044 w 1286189"/>
                <a:gd name="connsiteY3" fmla="*/ 70338 h 4079630"/>
                <a:gd name="connsiteX4" fmla="*/ 1286189 w 1286189"/>
                <a:gd name="connsiteY4" fmla="*/ 0 h 4079630"/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56044 w 1286189"/>
                <a:gd name="connsiteY2" fmla="*/ 4079630 h 4079630"/>
                <a:gd name="connsiteX3" fmla="*/ 1271284 w 1286189"/>
                <a:gd name="connsiteY3" fmla="*/ 1758 h 4079630"/>
                <a:gd name="connsiteX4" fmla="*/ 1286189 w 1286189"/>
                <a:gd name="connsiteY4" fmla="*/ 0 h 4079630"/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78904 w 1286189"/>
                <a:gd name="connsiteY2" fmla="*/ 4079630 h 4079630"/>
                <a:gd name="connsiteX3" fmla="*/ 1271284 w 1286189"/>
                <a:gd name="connsiteY3" fmla="*/ 1758 h 4079630"/>
                <a:gd name="connsiteX4" fmla="*/ 1286189 w 1286189"/>
                <a:gd name="connsiteY4" fmla="*/ 0 h 407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6189" h="4079630">
                  <a:moveTo>
                    <a:pt x="1286189" y="0"/>
                  </a:moveTo>
                  <a:lnTo>
                    <a:pt x="0" y="1467059"/>
                  </a:lnTo>
                  <a:lnTo>
                    <a:pt x="1278904" y="4079630"/>
                  </a:lnTo>
                  <a:lnTo>
                    <a:pt x="1271284" y="1758"/>
                  </a:lnTo>
                  <a:lnTo>
                    <a:pt x="1286189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08E50AF1-312B-FE48-ACF4-7F27368BFB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100792" y="2657225"/>
            <a:ext cx="9244793" cy="308848"/>
          </a:xfrm>
          <a:prstGeom prst="rect">
            <a:avLst/>
          </a:prstGeom>
        </p:spPr>
        <p:txBody>
          <a:bodyPr lIns="34289" tIns="17145" rIns="34289" bIns="17145"/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 sz="2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TITLE SLIDE OPTION 1 – PRESENTATION TITLE HERE</a:t>
            </a:r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F8F966A9-0C1A-2D44-88E1-0C80E6D18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9111" y="1676130"/>
            <a:ext cx="2093313" cy="401905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7C4C6FB-7A51-894C-B492-00BABA4BF8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89637" y="3210315"/>
            <a:ext cx="9244793" cy="308848"/>
          </a:xfrm>
          <a:prstGeom prst="rect">
            <a:avLst/>
          </a:prstGeom>
        </p:spPr>
        <p:txBody>
          <a:bodyPr lIns="34289" tIns="17145" rIns="34289" bIns="17145"/>
          <a:lstStyle>
            <a:lvl1pPr marL="0" indent="0" algn="ctr">
              <a:buNone/>
              <a:defRPr sz="16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01.01.19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BD1E401-030C-2044-861B-993E00CDFCCF}"/>
              </a:ext>
            </a:extLst>
          </p:cNvPr>
          <p:cNvCxnSpPr/>
          <p:nvPr/>
        </p:nvCxnSpPr>
        <p:spPr>
          <a:xfrm>
            <a:off x="4130387" y="2322368"/>
            <a:ext cx="7949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544860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 Red White 16:9 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-7620" y="167640"/>
            <a:ext cx="9171717" cy="4987164"/>
            <a:chOff x="-7620" y="167640"/>
            <a:chExt cx="9171717" cy="4987164"/>
          </a:xfrm>
        </p:grpSpPr>
        <p:sp>
          <p:nvSpPr>
            <p:cNvPr id="5" name="Freeform 4"/>
            <p:cNvSpPr/>
            <p:nvPr userDrawn="1"/>
          </p:nvSpPr>
          <p:spPr>
            <a:xfrm>
              <a:off x="-7620" y="167640"/>
              <a:ext cx="1059180" cy="3436620"/>
            </a:xfrm>
            <a:custGeom>
              <a:avLst/>
              <a:gdLst>
                <a:gd name="connsiteX0" fmla="*/ 0 w 1059180"/>
                <a:gd name="connsiteY0" fmla="*/ 0 h 3436620"/>
                <a:gd name="connsiteX1" fmla="*/ 1059180 w 1059180"/>
                <a:gd name="connsiteY1" fmla="*/ 2225040 h 3436620"/>
                <a:gd name="connsiteX2" fmla="*/ 0 w 1059180"/>
                <a:gd name="connsiteY2" fmla="*/ 3436620 h 3436620"/>
                <a:gd name="connsiteX3" fmla="*/ 0 w 1059180"/>
                <a:gd name="connsiteY3" fmla="*/ 0 h 3436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9180" h="3436620">
                  <a:moveTo>
                    <a:pt x="0" y="0"/>
                  </a:moveTo>
                  <a:lnTo>
                    <a:pt x="1059180" y="2225040"/>
                  </a:lnTo>
                  <a:lnTo>
                    <a:pt x="0" y="3436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6" name="Freeform 5"/>
            <p:cNvSpPr/>
            <p:nvPr userDrawn="1"/>
          </p:nvSpPr>
          <p:spPr>
            <a:xfrm>
              <a:off x="7877908" y="1075174"/>
              <a:ext cx="1286189" cy="4079630"/>
            </a:xfrm>
            <a:custGeom>
              <a:avLst/>
              <a:gdLst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56044 w 1286189"/>
                <a:gd name="connsiteY2" fmla="*/ 4079630 h 4079630"/>
                <a:gd name="connsiteX3" fmla="*/ 1256044 w 1286189"/>
                <a:gd name="connsiteY3" fmla="*/ 70338 h 4079630"/>
                <a:gd name="connsiteX4" fmla="*/ 1286189 w 1286189"/>
                <a:gd name="connsiteY4" fmla="*/ 0 h 4079630"/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56044 w 1286189"/>
                <a:gd name="connsiteY2" fmla="*/ 4079630 h 4079630"/>
                <a:gd name="connsiteX3" fmla="*/ 1271284 w 1286189"/>
                <a:gd name="connsiteY3" fmla="*/ 1758 h 4079630"/>
                <a:gd name="connsiteX4" fmla="*/ 1286189 w 1286189"/>
                <a:gd name="connsiteY4" fmla="*/ 0 h 4079630"/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78904 w 1286189"/>
                <a:gd name="connsiteY2" fmla="*/ 4079630 h 4079630"/>
                <a:gd name="connsiteX3" fmla="*/ 1271284 w 1286189"/>
                <a:gd name="connsiteY3" fmla="*/ 1758 h 4079630"/>
                <a:gd name="connsiteX4" fmla="*/ 1286189 w 1286189"/>
                <a:gd name="connsiteY4" fmla="*/ 0 h 407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6189" h="4079630">
                  <a:moveTo>
                    <a:pt x="1286189" y="0"/>
                  </a:moveTo>
                  <a:lnTo>
                    <a:pt x="0" y="1467059"/>
                  </a:lnTo>
                  <a:lnTo>
                    <a:pt x="1278904" y="4079630"/>
                  </a:lnTo>
                  <a:lnTo>
                    <a:pt x="1271284" y="1758"/>
                  </a:lnTo>
                  <a:lnTo>
                    <a:pt x="1286189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08E50AF1-312B-FE48-ACF4-7F27368BFB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100792" y="2657225"/>
            <a:ext cx="9244793" cy="308848"/>
          </a:xfrm>
          <a:prstGeom prst="rect">
            <a:avLst/>
          </a:prstGeom>
        </p:spPr>
        <p:txBody>
          <a:bodyPr lIns="34289" tIns="17145" rIns="34289" bIns="17145"/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 sz="2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TITLE SLIDE OPTION 2 – PRESENTATION TITLE HERE</a:t>
            </a:r>
          </a:p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F8F966A9-0C1A-2D44-88E1-0C80E6D18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9111" y="1676130"/>
            <a:ext cx="2093313" cy="401905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7C4C6FB-7A51-894C-B492-00BABA4BF8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89637" y="3210315"/>
            <a:ext cx="9244793" cy="308848"/>
          </a:xfrm>
          <a:prstGeom prst="rect">
            <a:avLst/>
          </a:prstGeom>
        </p:spPr>
        <p:txBody>
          <a:bodyPr lIns="34289" tIns="17145" rIns="34289" bIns="17145"/>
          <a:lstStyle>
            <a:lvl1pPr marL="0" indent="0" algn="ctr">
              <a:buNone/>
              <a:defRPr sz="16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01.01.19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BD1E401-030C-2044-861B-993E00CDFCCF}"/>
              </a:ext>
            </a:extLst>
          </p:cNvPr>
          <p:cNvCxnSpPr/>
          <p:nvPr/>
        </p:nvCxnSpPr>
        <p:spPr>
          <a:xfrm>
            <a:off x="4130387" y="2322368"/>
            <a:ext cx="7949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40206898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1 Red White 16:9 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-7620" y="167640"/>
            <a:ext cx="9171717" cy="4987164"/>
            <a:chOff x="-7620" y="167640"/>
            <a:chExt cx="9171717" cy="4987164"/>
          </a:xfrm>
        </p:grpSpPr>
        <p:sp>
          <p:nvSpPr>
            <p:cNvPr id="5" name="Freeform 4"/>
            <p:cNvSpPr/>
            <p:nvPr userDrawn="1"/>
          </p:nvSpPr>
          <p:spPr>
            <a:xfrm>
              <a:off x="-7620" y="167640"/>
              <a:ext cx="1059180" cy="3436620"/>
            </a:xfrm>
            <a:custGeom>
              <a:avLst/>
              <a:gdLst>
                <a:gd name="connsiteX0" fmla="*/ 0 w 1059180"/>
                <a:gd name="connsiteY0" fmla="*/ 0 h 3436620"/>
                <a:gd name="connsiteX1" fmla="*/ 1059180 w 1059180"/>
                <a:gd name="connsiteY1" fmla="*/ 2225040 h 3436620"/>
                <a:gd name="connsiteX2" fmla="*/ 0 w 1059180"/>
                <a:gd name="connsiteY2" fmla="*/ 3436620 h 3436620"/>
                <a:gd name="connsiteX3" fmla="*/ 0 w 1059180"/>
                <a:gd name="connsiteY3" fmla="*/ 0 h 3436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9180" h="3436620">
                  <a:moveTo>
                    <a:pt x="0" y="0"/>
                  </a:moveTo>
                  <a:lnTo>
                    <a:pt x="1059180" y="2225040"/>
                  </a:lnTo>
                  <a:lnTo>
                    <a:pt x="0" y="3436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6" name="Freeform 5"/>
            <p:cNvSpPr/>
            <p:nvPr userDrawn="1"/>
          </p:nvSpPr>
          <p:spPr>
            <a:xfrm>
              <a:off x="7877908" y="1075174"/>
              <a:ext cx="1286189" cy="4079630"/>
            </a:xfrm>
            <a:custGeom>
              <a:avLst/>
              <a:gdLst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56044 w 1286189"/>
                <a:gd name="connsiteY2" fmla="*/ 4079630 h 4079630"/>
                <a:gd name="connsiteX3" fmla="*/ 1256044 w 1286189"/>
                <a:gd name="connsiteY3" fmla="*/ 70338 h 4079630"/>
                <a:gd name="connsiteX4" fmla="*/ 1286189 w 1286189"/>
                <a:gd name="connsiteY4" fmla="*/ 0 h 4079630"/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56044 w 1286189"/>
                <a:gd name="connsiteY2" fmla="*/ 4079630 h 4079630"/>
                <a:gd name="connsiteX3" fmla="*/ 1271284 w 1286189"/>
                <a:gd name="connsiteY3" fmla="*/ 1758 h 4079630"/>
                <a:gd name="connsiteX4" fmla="*/ 1286189 w 1286189"/>
                <a:gd name="connsiteY4" fmla="*/ 0 h 4079630"/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78904 w 1286189"/>
                <a:gd name="connsiteY2" fmla="*/ 4079630 h 4079630"/>
                <a:gd name="connsiteX3" fmla="*/ 1271284 w 1286189"/>
                <a:gd name="connsiteY3" fmla="*/ 1758 h 4079630"/>
                <a:gd name="connsiteX4" fmla="*/ 1286189 w 1286189"/>
                <a:gd name="connsiteY4" fmla="*/ 0 h 407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6189" h="4079630">
                  <a:moveTo>
                    <a:pt x="1286189" y="0"/>
                  </a:moveTo>
                  <a:lnTo>
                    <a:pt x="0" y="1467059"/>
                  </a:lnTo>
                  <a:lnTo>
                    <a:pt x="1278904" y="4079630"/>
                  </a:lnTo>
                  <a:lnTo>
                    <a:pt x="1271284" y="1758"/>
                  </a:lnTo>
                  <a:lnTo>
                    <a:pt x="1286189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08E50AF1-312B-FE48-ACF4-7F27368BFB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100792" y="2657225"/>
            <a:ext cx="9244793" cy="308848"/>
          </a:xfrm>
          <a:prstGeom prst="rect">
            <a:avLst/>
          </a:prstGeom>
        </p:spPr>
        <p:txBody>
          <a:bodyPr lIns="34289" tIns="17145" rIns="34289" bIns="17145"/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 sz="2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TITLE SLIDE OPTION 3 – PRESENTATION TITLE HERE</a:t>
            </a:r>
          </a:p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F8F966A9-0C1A-2D44-88E1-0C80E6D18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9111" y="1676130"/>
            <a:ext cx="2093313" cy="401905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7C4C6FB-7A51-894C-B492-00BABA4BF8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89637" y="3210315"/>
            <a:ext cx="9244793" cy="308848"/>
          </a:xfrm>
          <a:prstGeom prst="rect">
            <a:avLst/>
          </a:prstGeom>
        </p:spPr>
        <p:txBody>
          <a:bodyPr lIns="34289" tIns="17145" rIns="34289" bIns="17145"/>
          <a:lstStyle>
            <a:lvl1pPr marL="0" indent="0" algn="ctr">
              <a:buNone/>
              <a:defRPr sz="16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01.01.19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BD1E401-030C-2044-861B-993E00CDFCCF}"/>
              </a:ext>
            </a:extLst>
          </p:cNvPr>
          <p:cNvCxnSpPr/>
          <p:nvPr/>
        </p:nvCxnSpPr>
        <p:spPr>
          <a:xfrm>
            <a:off x="4130387" y="2322368"/>
            <a:ext cx="7949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40206898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1 Red White 16:9 Title Slide">
    <p:bg>
      <p:bgPr>
        <a:solidFill>
          <a:srgbClr val="EE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620" y="167640"/>
            <a:ext cx="9171717" cy="4987164"/>
            <a:chOff x="-7620" y="167640"/>
            <a:chExt cx="9171717" cy="4987164"/>
          </a:xfrm>
        </p:grpSpPr>
        <p:sp>
          <p:nvSpPr>
            <p:cNvPr id="5" name="Freeform 4"/>
            <p:cNvSpPr/>
            <p:nvPr userDrawn="1"/>
          </p:nvSpPr>
          <p:spPr>
            <a:xfrm>
              <a:off x="-7620" y="167640"/>
              <a:ext cx="1059180" cy="3436620"/>
            </a:xfrm>
            <a:custGeom>
              <a:avLst/>
              <a:gdLst>
                <a:gd name="connsiteX0" fmla="*/ 0 w 1059180"/>
                <a:gd name="connsiteY0" fmla="*/ 0 h 3436620"/>
                <a:gd name="connsiteX1" fmla="*/ 1059180 w 1059180"/>
                <a:gd name="connsiteY1" fmla="*/ 2225040 h 3436620"/>
                <a:gd name="connsiteX2" fmla="*/ 0 w 1059180"/>
                <a:gd name="connsiteY2" fmla="*/ 3436620 h 3436620"/>
                <a:gd name="connsiteX3" fmla="*/ 0 w 1059180"/>
                <a:gd name="connsiteY3" fmla="*/ 0 h 3436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9180" h="3436620">
                  <a:moveTo>
                    <a:pt x="0" y="0"/>
                  </a:moveTo>
                  <a:lnTo>
                    <a:pt x="1059180" y="2225040"/>
                  </a:lnTo>
                  <a:lnTo>
                    <a:pt x="0" y="3436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6" name="Freeform 5"/>
            <p:cNvSpPr/>
            <p:nvPr userDrawn="1"/>
          </p:nvSpPr>
          <p:spPr>
            <a:xfrm>
              <a:off x="7877908" y="1075174"/>
              <a:ext cx="1286189" cy="4079630"/>
            </a:xfrm>
            <a:custGeom>
              <a:avLst/>
              <a:gdLst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56044 w 1286189"/>
                <a:gd name="connsiteY2" fmla="*/ 4079630 h 4079630"/>
                <a:gd name="connsiteX3" fmla="*/ 1256044 w 1286189"/>
                <a:gd name="connsiteY3" fmla="*/ 70338 h 4079630"/>
                <a:gd name="connsiteX4" fmla="*/ 1286189 w 1286189"/>
                <a:gd name="connsiteY4" fmla="*/ 0 h 4079630"/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56044 w 1286189"/>
                <a:gd name="connsiteY2" fmla="*/ 4079630 h 4079630"/>
                <a:gd name="connsiteX3" fmla="*/ 1271284 w 1286189"/>
                <a:gd name="connsiteY3" fmla="*/ 1758 h 4079630"/>
                <a:gd name="connsiteX4" fmla="*/ 1286189 w 1286189"/>
                <a:gd name="connsiteY4" fmla="*/ 0 h 4079630"/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78904 w 1286189"/>
                <a:gd name="connsiteY2" fmla="*/ 4079630 h 4079630"/>
                <a:gd name="connsiteX3" fmla="*/ 1271284 w 1286189"/>
                <a:gd name="connsiteY3" fmla="*/ 1758 h 4079630"/>
                <a:gd name="connsiteX4" fmla="*/ 1286189 w 1286189"/>
                <a:gd name="connsiteY4" fmla="*/ 0 h 407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6189" h="4079630">
                  <a:moveTo>
                    <a:pt x="1286189" y="0"/>
                  </a:moveTo>
                  <a:lnTo>
                    <a:pt x="0" y="1467059"/>
                  </a:lnTo>
                  <a:lnTo>
                    <a:pt x="1278904" y="4079630"/>
                  </a:lnTo>
                  <a:lnTo>
                    <a:pt x="1271284" y="1758"/>
                  </a:lnTo>
                  <a:lnTo>
                    <a:pt x="1286189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08E50AF1-312B-FE48-ACF4-7F27368BFB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100792" y="2657225"/>
            <a:ext cx="9244793" cy="308848"/>
          </a:xfrm>
          <a:prstGeom prst="rect">
            <a:avLst/>
          </a:prstGeom>
        </p:spPr>
        <p:txBody>
          <a:bodyPr lIns="34289" tIns="17145" rIns="34289" bIns="17145"/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 sz="2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TITLE SLIDE OPTION 4 – PRESENTATION TITLE HERE</a:t>
            </a:r>
          </a:p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F8F966A9-0C1A-2D44-88E1-0C80E6D18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9111" y="1676130"/>
            <a:ext cx="2093313" cy="401905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7C4C6FB-7A51-894C-B492-00BABA4BF8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89637" y="3210315"/>
            <a:ext cx="9244793" cy="308848"/>
          </a:xfrm>
          <a:prstGeom prst="rect">
            <a:avLst/>
          </a:prstGeom>
        </p:spPr>
        <p:txBody>
          <a:bodyPr lIns="34289" tIns="17145" rIns="34289" bIns="17145"/>
          <a:lstStyle>
            <a:lvl1pPr marL="0" indent="0" algn="ctr">
              <a:buNone/>
              <a:defRPr sz="16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01.01.19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BD1E401-030C-2044-861B-993E00CDFCCF}"/>
              </a:ext>
            </a:extLst>
          </p:cNvPr>
          <p:cNvCxnSpPr/>
          <p:nvPr/>
        </p:nvCxnSpPr>
        <p:spPr>
          <a:xfrm>
            <a:off x="4130387" y="2322368"/>
            <a:ext cx="7949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8340096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Red White 16:9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709065" y="611417"/>
            <a:ext cx="7303000" cy="6586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0" b="1" baseline="0">
                <a:solidFill>
                  <a:srgbClr val="EE1B2E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idx="1" hasCustomPrompt="1"/>
          </p:nvPr>
        </p:nvSpPr>
        <p:spPr>
          <a:xfrm>
            <a:off x="691985" y="1444049"/>
            <a:ext cx="8154926" cy="31009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>
              <a:defRPr/>
            </a:lvl1pPr>
            <a:lvl2pPr marL="746125" indent="-288925">
              <a:defRPr/>
            </a:lvl2pPr>
            <a:lvl3pPr marL="1089025" indent="-174625">
              <a:defRPr/>
            </a:lvl3pPr>
            <a:lvl4pPr marL="1600200" indent="-228600">
              <a:defRPr/>
            </a:lvl4pPr>
            <a:lvl5pPr marL="2003425" indent="-174625">
              <a:defRPr/>
            </a:lvl5pPr>
          </a:lstStyle>
          <a:p>
            <a:pPr lvl="0"/>
            <a:r>
              <a:rPr lang="en-US" dirty="0"/>
              <a:t>Add text – six bullets or fewer is ideal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35310" y="469681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02310" y="469681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858000" y="4764024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05CC99D-27EA-4C48-ABAF-3C58F57A37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35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Red White 16:9 Content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8E50AF1-312B-FE48-ACF4-7F27368BFB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3879" y="1585116"/>
            <a:ext cx="7917181" cy="2986884"/>
          </a:xfrm>
          <a:prstGeom prst="rect">
            <a:avLst/>
          </a:prstGeom>
        </p:spPr>
        <p:txBody>
          <a:bodyPr lIns="34289" tIns="17145" rIns="34289" bIns="17145"/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 sz="2200" b="0" i="0" baseline="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Content copy goes here. Keep it short and simple. 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08E50AF1-312B-FE48-ACF4-7F27368BFB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3881" y="612648"/>
            <a:ext cx="7954660" cy="508250"/>
          </a:xfrm>
          <a:prstGeom prst="rect">
            <a:avLst/>
          </a:prstGeom>
        </p:spPr>
        <p:txBody>
          <a:bodyPr lIns="34289" tIns="17145" rIns="34289" bIns="17145"/>
          <a:lstStyle>
            <a:lvl1pPr marL="0" indent="0" algn="ctr">
              <a:buNone/>
              <a:defRPr sz="3000" b="1" i="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63880" y="1964590"/>
            <a:ext cx="7917180" cy="258043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>
              <a:lnSpc>
                <a:spcPct val="95000"/>
              </a:lnSpc>
              <a:spcBef>
                <a:spcPts val="600"/>
              </a:spcBef>
            </a:pPr>
            <a:endParaRPr lang="en-US" sz="2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6858000" y="4763436"/>
            <a:ext cx="2133600" cy="365125"/>
          </a:xfrm>
        </p:spPr>
        <p:txBody>
          <a:bodyPr/>
          <a:lstStyle/>
          <a:p>
            <a:fld id="{C05CC99D-27EA-4C48-ABAF-3C58F57A37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2814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Red White 16:9 Content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549C3839-774F-5449-82AD-FBA69A3D530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572000" cy="5143500"/>
          </a:xfrm>
          <a:prstGeom prst="rect">
            <a:avLst/>
          </a:prstGeom>
        </p:spPr>
        <p:txBody>
          <a:bodyPr lIns="34289" tIns="17145" rIns="34289" bIns="17145"/>
          <a:lstStyle>
            <a:lvl1pPr marL="0" indent="0">
              <a:buNone/>
              <a:defRPr b="0" i="0" baseline="0"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r>
              <a:rPr lang="en-US" dirty="0"/>
              <a:t>Insert image here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8E50AF1-312B-FE48-ACF4-7F27368BFB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42560" y="2324100"/>
            <a:ext cx="3238500" cy="1371600"/>
          </a:xfrm>
          <a:prstGeom prst="rect">
            <a:avLst/>
          </a:prstGeom>
        </p:spPr>
        <p:txBody>
          <a:bodyPr lIns="34289" tIns="17145" rIns="34289" bIns="17145"/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Content copy goes here. Keep it short and simple. 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08E50AF1-312B-FE48-ACF4-7F27368BFB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23790" y="1585115"/>
            <a:ext cx="4098330" cy="508250"/>
          </a:xfrm>
          <a:prstGeom prst="rect">
            <a:avLst/>
          </a:prstGeom>
        </p:spPr>
        <p:txBody>
          <a:bodyPr lIns="34289" tIns="17145" rIns="34289" bIns="17145"/>
          <a:lstStyle>
            <a:lvl1pPr marL="0" indent="0" algn="ctr">
              <a:buNone/>
              <a:defRPr sz="2400" b="1" i="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Title Here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63880" y="1964590"/>
            <a:ext cx="7917180" cy="258043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>
              <a:lnSpc>
                <a:spcPct val="95000"/>
              </a:lnSpc>
              <a:spcBef>
                <a:spcPts val="600"/>
              </a:spcBef>
            </a:pPr>
            <a:endParaRPr lang="en-US" sz="2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6858000" y="4763436"/>
            <a:ext cx="2133600" cy="365125"/>
          </a:xfrm>
        </p:spPr>
        <p:txBody>
          <a:bodyPr/>
          <a:lstStyle/>
          <a:p>
            <a:fld id="{C05CC99D-27EA-4C48-ABAF-3C58F57A37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3558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Red White 16:9 Section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08E50AF1-312B-FE48-ACF4-7F27368BFB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100792" y="2123824"/>
            <a:ext cx="9244793" cy="673475"/>
          </a:xfrm>
          <a:prstGeom prst="rect">
            <a:avLst/>
          </a:prstGeom>
        </p:spPr>
        <p:txBody>
          <a:bodyPr lIns="34289" tIns="17145" rIns="34289" bIns="17145"/>
          <a:lstStyle>
            <a:lvl1pPr marL="0" indent="0" algn="ctr">
              <a:buNone/>
              <a:defRPr sz="28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Section/Chapter Copy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-7620" y="167640"/>
            <a:ext cx="9171717" cy="4987164"/>
            <a:chOff x="-7620" y="167640"/>
            <a:chExt cx="9171717" cy="4987164"/>
          </a:xfrm>
        </p:grpSpPr>
        <p:sp>
          <p:nvSpPr>
            <p:cNvPr id="18" name="Freeform 17"/>
            <p:cNvSpPr/>
            <p:nvPr userDrawn="1"/>
          </p:nvSpPr>
          <p:spPr>
            <a:xfrm>
              <a:off x="-7620" y="167640"/>
              <a:ext cx="1059180" cy="3436620"/>
            </a:xfrm>
            <a:custGeom>
              <a:avLst/>
              <a:gdLst>
                <a:gd name="connsiteX0" fmla="*/ 0 w 1059180"/>
                <a:gd name="connsiteY0" fmla="*/ 0 h 3436620"/>
                <a:gd name="connsiteX1" fmla="*/ 1059180 w 1059180"/>
                <a:gd name="connsiteY1" fmla="*/ 2225040 h 3436620"/>
                <a:gd name="connsiteX2" fmla="*/ 0 w 1059180"/>
                <a:gd name="connsiteY2" fmla="*/ 3436620 h 3436620"/>
                <a:gd name="connsiteX3" fmla="*/ 0 w 1059180"/>
                <a:gd name="connsiteY3" fmla="*/ 0 h 3436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9180" h="3436620">
                  <a:moveTo>
                    <a:pt x="0" y="0"/>
                  </a:moveTo>
                  <a:lnTo>
                    <a:pt x="1059180" y="2225040"/>
                  </a:lnTo>
                  <a:lnTo>
                    <a:pt x="0" y="3436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9" name="Freeform 18"/>
            <p:cNvSpPr/>
            <p:nvPr userDrawn="1"/>
          </p:nvSpPr>
          <p:spPr>
            <a:xfrm>
              <a:off x="7877908" y="1075174"/>
              <a:ext cx="1286189" cy="4079630"/>
            </a:xfrm>
            <a:custGeom>
              <a:avLst/>
              <a:gdLst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56044 w 1286189"/>
                <a:gd name="connsiteY2" fmla="*/ 4079630 h 4079630"/>
                <a:gd name="connsiteX3" fmla="*/ 1256044 w 1286189"/>
                <a:gd name="connsiteY3" fmla="*/ 70338 h 4079630"/>
                <a:gd name="connsiteX4" fmla="*/ 1286189 w 1286189"/>
                <a:gd name="connsiteY4" fmla="*/ 0 h 4079630"/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56044 w 1286189"/>
                <a:gd name="connsiteY2" fmla="*/ 4079630 h 4079630"/>
                <a:gd name="connsiteX3" fmla="*/ 1271284 w 1286189"/>
                <a:gd name="connsiteY3" fmla="*/ 1758 h 4079630"/>
                <a:gd name="connsiteX4" fmla="*/ 1286189 w 1286189"/>
                <a:gd name="connsiteY4" fmla="*/ 0 h 4079630"/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78904 w 1286189"/>
                <a:gd name="connsiteY2" fmla="*/ 4079630 h 4079630"/>
                <a:gd name="connsiteX3" fmla="*/ 1271284 w 1286189"/>
                <a:gd name="connsiteY3" fmla="*/ 1758 h 4079630"/>
                <a:gd name="connsiteX4" fmla="*/ 1286189 w 1286189"/>
                <a:gd name="connsiteY4" fmla="*/ 0 h 407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6189" h="4079630">
                  <a:moveTo>
                    <a:pt x="1286189" y="0"/>
                  </a:moveTo>
                  <a:lnTo>
                    <a:pt x="0" y="1467059"/>
                  </a:lnTo>
                  <a:lnTo>
                    <a:pt x="1278904" y="4079630"/>
                  </a:lnTo>
                  <a:lnTo>
                    <a:pt x="1271284" y="1758"/>
                  </a:lnTo>
                  <a:lnTo>
                    <a:pt x="1286189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74329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d White 16:9 Logo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7620" y="167640"/>
            <a:ext cx="9171717" cy="4987164"/>
            <a:chOff x="-7620" y="167640"/>
            <a:chExt cx="9171717" cy="4987164"/>
          </a:xfrm>
        </p:grpSpPr>
        <p:sp>
          <p:nvSpPr>
            <p:cNvPr id="18" name="Freeform 17"/>
            <p:cNvSpPr/>
            <p:nvPr userDrawn="1"/>
          </p:nvSpPr>
          <p:spPr>
            <a:xfrm>
              <a:off x="-7620" y="167640"/>
              <a:ext cx="1059180" cy="3436620"/>
            </a:xfrm>
            <a:custGeom>
              <a:avLst/>
              <a:gdLst>
                <a:gd name="connsiteX0" fmla="*/ 0 w 1059180"/>
                <a:gd name="connsiteY0" fmla="*/ 0 h 3436620"/>
                <a:gd name="connsiteX1" fmla="*/ 1059180 w 1059180"/>
                <a:gd name="connsiteY1" fmla="*/ 2225040 h 3436620"/>
                <a:gd name="connsiteX2" fmla="*/ 0 w 1059180"/>
                <a:gd name="connsiteY2" fmla="*/ 3436620 h 3436620"/>
                <a:gd name="connsiteX3" fmla="*/ 0 w 1059180"/>
                <a:gd name="connsiteY3" fmla="*/ 0 h 3436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9180" h="3436620">
                  <a:moveTo>
                    <a:pt x="0" y="0"/>
                  </a:moveTo>
                  <a:lnTo>
                    <a:pt x="1059180" y="2225040"/>
                  </a:lnTo>
                  <a:lnTo>
                    <a:pt x="0" y="3436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9" name="Freeform 18"/>
            <p:cNvSpPr/>
            <p:nvPr userDrawn="1"/>
          </p:nvSpPr>
          <p:spPr>
            <a:xfrm>
              <a:off x="7877908" y="1075174"/>
              <a:ext cx="1286189" cy="4079630"/>
            </a:xfrm>
            <a:custGeom>
              <a:avLst/>
              <a:gdLst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56044 w 1286189"/>
                <a:gd name="connsiteY2" fmla="*/ 4079630 h 4079630"/>
                <a:gd name="connsiteX3" fmla="*/ 1256044 w 1286189"/>
                <a:gd name="connsiteY3" fmla="*/ 70338 h 4079630"/>
                <a:gd name="connsiteX4" fmla="*/ 1286189 w 1286189"/>
                <a:gd name="connsiteY4" fmla="*/ 0 h 4079630"/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56044 w 1286189"/>
                <a:gd name="connsiteY2" fmla="*/ 4079630 h 4079630"/>
                <a:gd name="connsiteX3" fmla="*/ 1271284 w 1286189"/>
                <a:gd name="connsiteY3" fmla="*/ 1758 h 4079630"/>
                <a:gd name="connsiteX4" fmla="*/ 1286189 w 1286189"/>
                <a:gd name="connsiteY4" fmla="*/ 0 h 4079630"/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78904 w 1286189"/>
                <a:gd name="connsiteY2" fmla="*/ 4079630 h 4079630"/>
                <a:gd name="connsiteX3" fmla="*/ 1271284 w 1286189"/>
                <a:gd name="connsiteY3" fmla="*/ 1758 h 4079630"/>
                <a:gd name="connsiteX4" fmla="*/ 1286189 w 1286189"/>
                <a:gd name="connsiteY4" fmla="*/ 0 h 407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6189" h="4079630">
                  <a:moveTo>
                    <a:pt x="1286189" y="0"/>
                  </a:moveTo>
                  <a:lnTo>
                    <a:pt x="0" y="1467059"/>
                  </a:lnTo>
                  <a:lnTo>
                    <a:pt x="1278904" y="4079630"/>
                  </a:lnTo>
                  <a:lnTo>
                    <a:pt x="1271284" y="1758"/>
                  </a:lnTo>
                  <a:lnTo>
                    <a:pt x="1286189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F8F966A9-0C1A-2D44-88E1-0C80E6D18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531" y="2111127"/>
            <a:ext cx="2684223" cy="51535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88400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304800" y="1257300"/>
            <a:ext cx="8534400" cy="308610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127397" indent="-127397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13197" indent="-127397"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156097" indent="-127397"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498997" indent="-127397"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304800" y="370067"/>
            <a:ext cx="7010400" cy="658634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>
              <a:defRPr sz="2400" b="0" cap="none" baseline="0">
                <a:solidFill>
                  <a:srgbClr val="D81E0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153633" y="15951"/>
            <a:ext cx="5334000" cy="163475"/>
          </a:xfrm>
          <a:prstGeom prst="rect">
            <a:avLst/>
          </a:prstGeom>
        </p:spPr>
        <p:txBody>
          <a:bodyPr lIns="68580" tIns="34290" rIns="68580" bIns="34290" anchor="ctr"/>
          <a:lstStyle>
            <a:lvl1pPr marL="0" indent="0" algn="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4800" y="4686301"/>
            <a:ext cx="609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96272A9-6FE0-4626-AEC7-32312B63510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690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Red White 16:9 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-7620" y="167640"/>
            <a:ext cx="9171717" cy="4987164"/>
            <a:chOff x="-7620" y="167640"/>
            <a:chExt cx="9171717" cy="4987164"/>
          </a:xfrm>
        </p:grpSpPr>
        <p:sp>
          <p:nvSpPr>
            <p:cNvPr id="5" name="Freeform 4"/>
            <p:cNvSpPr/>
            <p:nvPr userDrawn="1"/>
          </p:nvSpPr>
          <p:spPr>
            <a:xfrm>
              <a:off x="-7620" y="167640"/>
              <a:ext cx="1059180" cy="3436620"/>
            </a:xfrm>
            <a:custGeom>
              <a:avLst/>
              <a:gdLst>
                <a:gd name="connsiteX0" fmla="*/ 0 w 1059180"/>
                <a:gd name="connsiteY0" fmla="*/ 0 h 3436620"/>
                <a:gd name="connsiteX1" fmla="*/ 1059180 w 1059180"/>
                <a:gd name="connsiteY1" fmla="*/ 2225040 h 3436620"/>
                <a:gd name="connsiteX2" fmla="*/ 0 w 1059180"/>
                <a:gd name="connsiteY2" fmla="*/ 3436620 h 3436620"/>
                <a:gd name="connsiteX3" fmla="*/ 0 w 1059180"/>
                <a:gd name="connsiteY3" fmla="*/ 0 h 3436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9180" h="3436620">
                  <a:moveTo>
                    <a:pt x="0" y="0"/>
                  </a:moveTo>
                  <a:lnTo>
                    <a:pt x="1059180" y="2225040"/>
                  </a:lnTo>
                  <a:lnTo>
                    <a:pt x="0" y="3436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6" name="Freeform 5"/>
            <p:cNvSpPr/>
            <p:nvPr userDrawn="1"/>
          </p:nvSpPr>
          <p:spPr>
            <a:xfrm>
              <a:off x="7877908" y="1075174"/>
              <a:ext cx="1286189" cy="4079630"/>
            </a:xfrm>
            <a:custGeom>
              <a:avLst/>
              <a:gdLst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56044 w 1286189"/>
                <a:gd name="connsiteY2" fmla="*/ 4079630 h 4079630"/>
                <a:gd name="connsiteX3" fmla="*/ 1256044 w 1286189"/>
                <a:gd name="connsiteY3" fmla="*/ 70338 h 4079630"/>
                <a:gd name="connsiteX4" fmla="*/ 1286189 w 1286189"/>
                <a:gd name="connsiteY4" fmla="*/ 0 h 4079630"/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56044 w 1286189"/>
                <a:gd name="connsiteY2" fmla="*/ 4079630 h 4079630"/>
                <a:gd name="connsiteX3" fmla="*/ 1271284 w 1286189"/>
                <a:gd name="connsiteY3" fmla="*/ 1758 h 4079630"/>
                <a:gd name="connsiteX4" fmla="*/ 1286189 w 1286189"/>
                <a:gd name="connsiteY4" fmla="*/ 0 h 4079630"/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78904 w 1286189"/>
                <a:gd name="connsiteY2" fmla="*/ 4079630 h 4079630"/>
                <a:gd name="connsiteX3" fmla="*/ 1271284 w 1286189"/>
                <a:gd name="connsiteY3" fmla="*/ 1758 h 4079630"/>
                <a:gd name="connsiteX4" fmla="*/ 1286189 w 1286189"/>
                <a:gd name="connsiteY4" fmla="*/ 0 h 407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6189" h="4079630">
                  <a:moveTo>
                    <a:pt x="1286189" y="0"/>
                  </a:moveTo>
                  <a:lnTo>
                    <a:pt x="0" y="1467059"/>
                  </a:lnTo>
                  <a:lnTo>
                    <a:pt x="1278904" y="4079630"/>
                  </a:lnTo>
                  <a:lnTo>
                    <a:pt x="1271284" y="1758"/>
                  </a:lnTo>
                  <a:lnTo>
                    <a:pt x="1286189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08E50AF1-312B-FE48-ACF4-7F27368BFB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100792" y="2657225"/>
            <a:ext cx="9244793" cy="308848"/>
          </a:xfrm>
          <a:prstGeom prst="rect">
            <a:avLst/>
          </a:prstGeom>
        </p:spPr>
        <p:txBody>
          <a:bodyPr lIns="34289" tIns="17145" rIns="34289" bIns="17145"/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 sz="2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TITLE SLIDE OPTION 1 – PRESENTATION TITLE HERE</a:t>
            </a:r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F8F966A9-0C1A-2D44-88E1-0C80E6D18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9111" y="1676130"/>
            <a:ext cx="2093313" cy="401905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7C4C6FB-7A51-894C-B492-00BABA4BF8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89637" y="3210315"/>
            <a:ext cx="9244793" cy="308848"/>
          </a:xfrm>
          <a:prstGeom prst="rect">
            <a:avLst/>
          </a:prstGeom>
        </p:spPr>
        <p:txBody>
          <a:bodyPr lIns="34289" tIns="17145" rIns="34289" bIns="17145"/>
          <a:lstStyle>
            <a:lvl1pPr marL="0" indent="0" algn="ctr">
              <a:buNone/>
              <a:defRPr sz="16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01.01.19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BD1E401-030C-2044-861B-993E00CDFCCF}"/>
              </a:ext>
            </a:extLst>
          </p:cNvPr>
          <p:cNvCxnSpPr/>
          <p:nvPr/>
        </p:nvCxnSpPr>
        <p:spPr>
          <a:xfrm>
            <a:off x="4130387" y="2322368"/>
            <a:ext cx="7949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544860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 Red White 16:9 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-7620" y="167640"/>
            <a:ext cx="9171717" cy="4987164"/>
            <a:chOff x="-7620" y="167640"/>
            <a:chExt cx="9171717" cy="4987164"/>
          </a:xfrm>
        </p:grpSpPr>
        <p:sp>
          <p:nvSpPr>
            <p:cNvPr id="5" name="Freeform 4"/>
            <p:cNvSpPr/>
            <p:nvPr userDrawn="1"/>
          </p:nvSpPr>
          <p:spPr>
            <a:xfrm>
              <a:off x="-7620" y="167640"/>
              <a:ext cx="1059180" cy="3436620"/>
            </a:xfrm>
            <a:custGeom>
              <a:avLst/>
              <a:gdLst>
                <a:gd name="connsiteX0" fmla="*/ 0 w 1059180"/>
                <a:gd name="connsiteY0" fmla="*/ 0 h 3436620"/>
                <a:gd name="connsiteX1" fmla="*/ 1059180 w 1059180"/>
                <a:gd name="connsiteY1" fmla="*/ 2225040 h 3436620"/>
                <a:gd name="connsiteX2" fmla="*/ 0 w 1059180"/>
                <a:gd name="connsiteY2" fmla="*/ 3436620 h 3436620"/>
                <a:gd name="connsiteX3" fmla="*/ 0 w 1059180"/>
                <a:gd name="connsiteY3" fmla="*/ 0 h 3436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9180" h="3436620">
                  <a:moveTo>
                    <a:pt x="0" y="0"/>
                  </a:moveTo>
                  <a:lnTo>
                    <a:pt x="1059180" y="2225040"/>
                  </a:lnTo>
                  <a:lnTo>
                    <a:pt x="0" y="3436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6" name="Freeform 5"/>
            <p:cNvSpPr/>
            <p:nvPr userDrawn="1"/>
          </p:nvSpPr>
          <p:spPr>
            <a:xfrm>
              <a:off x="7877908" y="1075174"/>
              <a:ext cx="1286189" cy="4079630"/>
            </a:xfrm>
            <a:custGeom>
              <a:avLst/>
              <a:gdLst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56044 w 1286189"/>
                <a:gd name="connsiteY2" fmla="*/ 4079630 h 4079630"/>
                <a:gd name="connsiteX3" fmla="*/ 1256044 w 1286189"/>
                <a:gd name="connsiteY3" fmla="*/ 70338 h 4079630"/>
                <a:gd name="connsiteX4" fmla="*/ 1286189 w 1286189"/>
                <a:gd name="connsiteY4" fmla="*/ 0 h 4079630"/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56044 w 1286189"/>
                <a:gd name="connsiteY2" fmla="*/ 4079630 h 4079630"/>
                <a:gd name="connsiteX3" fmla="*/ 1271284 w 1286189"/>
                <a:gd name="connsiteY3" fmla="*/ 1758 h 4079630"/>
                <a:gd name="connsiteX4" fmla="*/ 1286189 w 1286189"/>
                <a:gd name="connsiteY4" fmla="*/ 0 h 4079630"/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78904 w 1286189"/>
                <a:gd name="connsiteY2" fmla="*/ 4079630 h 4079630"/>
                <a:gd name="connsiteX3" fmla="*/ 1271284 w 1286189"/>
                <a:gd name="connsiteY3" fmla="*/ 1758 h 4079630"/>
                <a:gd name="connsiteX4" fmla="*/ 1286189 w 1286189"/>
                <a:gd name="connsiteY4" fmla="*/ 0 h 407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6189" h="4079630">
                  <a:moveTo>
                    <a:pt x="1286189" y="0"/>
                  </a:moveTo>
                  <a:lnTo>
                    <a:pt x="0" y="1467059"/>
                  </a:lnTo>
                  <a:lnTo>
                    <a:pt x="1278904" y="4079630"/>
                  </a:lnTo>
                  <a:lnTo>
                    <a:pt x="1271284" y="1758"/>
                  </a:lnTo>
                  <a:lnTo>
                    <a:pt x="1286189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08E50AF1-312B-FE48-ACF4-7F27368BFB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100792" y="2657225"/>
            <a:ext cx="9244793" cy="308848"/>
          </a:xfrm>
          <a:prstGeom prst="rect">
            <a:avLst/>
          </a:prstGeom>
        </p:spPr>
        <p:txBody>
          <a:bodyPr lIns="34289" tIns="17145" rIns="34289" bIns="17145"/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 sz="2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TITLE SLIDE OPTION 2 – PRESENTATION TITLE HERE</a:t>
            </a:r>
          </a:p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F8F966A9-0C1A-2D44-88E1-0C80E6D18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9111" y="1676130"/>
            <a:ext cx="2093313" cy="401905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7C4C6FB-7A51-894C-B492-00BABA4BF8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89637" y="3210315"/>
            <a:ext cx="9244793" cy="308848"/>
          </a:xfrm>
          <a:prstGeom prst="rect">
            <a:avLst/>
          </a:prstGeom>
        </p:spPr>
        <p:txBody>
          <a:bodyPr lIns="34289" tIns="17145" rIns="34289" bIns="17145"/>
          <a:lstStyle>
            <a:lvl1pPr marL="0" indent="0" algn="ctr">
              <a:buNone/>
              <a:defRPr sz="16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01.01.19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BD1E401-030C-2044-861B-993E00CDFCCF}"/>
              </a:ext>
            </a:extLst>
          </p:cNvPr>
          <p:cNvCxnSpPr/>
          <p:nvPr/>
        </p:nvCxnSpPr>
        <p:spPr>
          <a:xfrm>
            <a:off x="4130387" y="2322368"/>
            <a:ext cx="7949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40206898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1 Red White 16:9 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-7620" y="167640"/>
            <a:ext cx="9171717" cy="4987164"/>
            <a:chOff x="-7620" y="167640"/>
            <a:chExt cx="9171717" cy="4987164"/>
          </a:xfrm>
        </p:grpSpPr>
        <p:sp>
          <p:nvSpPr>
            <p:cNvPr id="5" name="Freeform 4"/>
            <p:cNvSpPr/>
            <p:nvPr userDrawn="1"/>
          </p:nvSpPr>
          <p:spPr>
            <a:xfrm>
              <a:off x="-7620" y="167640"/>
              <a:ext cx="1059180" cy="3436620"/>
            </a:xfrm>
            <a:custGeom>
              <a:avLst/>
              <a:gdLst>
                <a:gd name="connsiteX0" fmla="*/ 0 w 1059180"/>
                <a:gd name="connsiteY0" fmla="*/ 0 h 3436620"/>
                <a:gd name="connsiteX1" fmla="*/ 1059180 w 1059180"/>
                <a:gd name="connsiteY1" fmla="*/ 2225040 h 3436620"/>
                <a:gd name="connsiteX2" fmla="*/ 0 w 1059180"/>
                <a:gd name="connsiteY2" fmla="*/ 3436620 h 3436620"/>
                <a:gd name="connsiteX3" fmla="*/ 0 w 1059180"/>
                <a:gd name="connsiteY3" fmla="*/ 0 h 3436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9180" h="3436620">
                  <a:moveTo>
                    <a:pt x="0" y="0"/>
                  </a:moveTo>
                  <a:lnTo>
                    <a:pt x="1059180" y="2225040"/>
                  </a:lnTo>
                  <a:lnTo>
                    <a:pt x="0" y="3436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6" name="Freeform 5"/>
            <p:cNvSpPr/>
            <p:nvPr userDrawn="1"/>
          </p:nvSpPr>
          <p:spPr>
            <a:xfrm>
              <a:off x="7877908" y="1075174"/>
              <a:ext cx="1286189" cy="4079630"/>
            </a:xfrm>
            <a:custGeom>
              <a:avLst/>
              <a:gdLst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56044 w 1286189"/>
                <a:gd name="connsiteY2" fmla="*/ 4079630 h 4079630"/>
                <a:gd name="connsiteX3" fmla="*/ 1256044 w 1286189"/>
                <a:gd name="connsiteY3" fmla="*/ 70338 h 4079630"/>
                <a:gd name="connsiteX4" fmla="*/ 1286189 w 1286189"/>
                <a:gd name="connsiteY4" fmla="*/ 0 h 4079630"/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56044 w 1286189"/>
                <a:gd name="connsiteY2" fmla="*/ 4079630 h 4079630"/>
                <a:gd name="connsiteX3" fmla="*/ 1271284 w 1286189"/>
                <a:gd name="connsiteY3" fmla="*/ 1758 h 4079630"/>
                <a:gd name="connsiteX4" fmla="*/ 1286189 w 1286189"/>
                <a:gd name="connsiteY4" fmla="*/ 0 h 4079630"/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78904 w 1286189"/>
                <a:gd name="connsiteY2" fmla="*/ 4079630 h 4079630"/>
                <a:gd name="connsiteX3" fmla="*/ 1271284 w 1286189"/>
                <a:gd name="connsiteY3" fmla="*/ 1758 h 4079630"/>
                <a:gd name="connsiteX4" fmla="*/ 1286189 w 1286189"/>
                <a:gd name="connsiteY4" fmla="*/ 0 h 407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6189" h="4079630">
                  <a:moveTo>
                    <a:pt x="1286189" y="0"/>
                  </a:moveTo>
                  <a:lnTo>
                    <a:pt x="0" y="1467059"/>
                  </a:lnTo>
                  <a:lnTo>
                    <a:pt x="1278904" y="4079630"/>
                  </a:lnTo>
                  <a:lnTo>
                    <a:pt x="1271284" y="1758"/>
                  </a:lnTo>
                  <a:lnTo>
                    <a:pt x="1286189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08E50AF1-312B-FE48-ACF4-7F27368BFB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100792" y="2657225"/>
            <a:ext cx="9244793" cy="308848"/>
          </a:xfrm>
          <a:prstGeom prst="rect">
            <a:avLst/>
          </a:prstGeom>
        </p:spPr>
        <p:txBody>
          <a:bodyPr lIns="34289" tIns="17145" rIns="34289" bIns="17145"/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 sz="2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TITLE SLIDE OPTION 3 – PRESENTATION TITLE HERE</a:t>
            </a:r>
          </a:p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F8F966A9-0C1A-2D44-88E1-0C80E6D18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9111" y="1676130"/>
            <a:ext cx="2093313" cy="401905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7C4C6FB-7A51-894C-B492-00BABA4BF8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89637" y="3210315"/>
            <a:ext cx="9244793" cy="308848"/>
          </a:xfrm>
          <a:prstGeom prst="rect">
            <a:avLst/>
          </a:prstGeom>
        </p:spPr>
        <p:txBody>
          <a:bodyPr lIns="34289" tIns="17145" rIns="34289" bIns="17145"/>
          <a:lstStyle>
            <a:lvl1pPr marL="0" indent="0" algn="ctr">
              <a:buNone/>
              <a:defRPr sz="16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01.01.19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BD1E401-030C-2044-861B-993E00CDFCCF}"/>
              </a:ext>
            </a:extLst>
          </p:cNvPr>
          <p:cNvCxnSpPr/>
          <p:nvPr/>
        </p:nvCxnSpPr>
        <p:spPr>
          <a:xfrm>
            <a:off x="4130387" y="2322368"/>
            <a:ext cx="7949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40206898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1 Red White 16:9 Title Slide">
    <p:bg>
      <p:bgPr>
        <a:solidFill>
          <a:srgbClr val="EE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620" y="167640"/>
            <a:ext cx="9171717" cy="4987164"/>
            <a:chOff x="-7620" y="167640"/>
            <a:chExt cx="9171717" cy="4987164"/>
          </a:xfrm>
        </p:grpSpPr>
        <p:sp>
          <p:nvSpPr>
            <p:cNvPr id="5" name="Freeform 4"/>
            <p:cNvSpPr/>
            <p:nvPr userDrawn="1"/>
          </p:nvSpPr>
          <p:spPr>
            <a:xfrm>
              <a:off x="-7620" y="167640"/>
              <a:ext cx="1059180" cy="3436620"/>
            </a:xfrm>
            <a:custGeom>
              <a:avLst/>
              <a:gdLst>
                <a:gd name="connsiteX0" fmla="*/ 0 w 1059180"/>
                <a:gd name="connsiteY0" fmla="*/ 0 h 3436620"/>
                <a:gd name="connsiteX1" fmla="*/ 1059180 w 1059180"/>
                <a:gd name="connsiteY1" fmla="*/ 2225040 h 3436620"/>
                <a:gd name="connsiteX2" fmla="*/ 0 w 1059180"/>
                <a:gd name="connsiteY2" fmla="*/ 3436620 h 3436620"/>
                <a:gd name="connsiteX3" fmla="*/ 0 w 1059180"/>
                <a:gd name="connsiteY3" fmla="*/ 0 h 3436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9180" h="3436620">
                  <a:moveTo>
                    <a:pt x="0" y="0"/>
                  </a:moveTo>
                  <a:lnTo>
                    <a:pt x="1059180" y="2225040"/>
                  </a:lnTo>
                  <a:lnTo>
                    <a:pt x="0" y="3436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6" name="Freeform 5"/>
            <p:cNvSpPr/>
            <p:nvPr userDrawn="1"/>
          </p:nvSpPr>
          <p:spPr>
            <a:xfrm>
              <a:off x="7877908" y="1075174"/>
              <a:ext cx="1286189" cy="4079630"/>
            </a:xfrm>
            <a:custGeom>
              <a:avLst/>
              <a:gdLst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56044 w 1286189"/>
                <a:gd name="connsiteY2" fmla="*/ 4079630 h 4079630"/>
                <a:gd name="connsiteX3" fmla="*/ 1256044 w 1286189"/>
                <a:gd name="connsiteY3" fmla="*/ 70338 h 4079630"/>
                <a:gd name="connsiteX4" fmla="*/ 1286189 w 1286189"/>
                <a:gd name="connsiteY4" fmla="*/ 0 h 4079630"/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56044 w 1286189"/>
                <a:gd name="connsiteY2" fmla="*/ 4079630 h 4079630"/>
                <a:gd name="connsiteX3" fmla="*/ 1271284 w 1286189"/>
                <a:gd name="connsiteY3" fmla="*/ 1758 h 4079630"/>
                <a:gd name="connsiteX4" fmla="*/ 1286189 w 1286189"/>
                <a:gd name="connsiteY4" fmla="*/ 0 h 4079630"/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78904 w 1286189"/>
                <a:gd name="connsiteY2" fmla="*/ 4079630 h 4079630"/>
                <a:gd name="connsiteX3" fmla="*/ 1271284 w 1286189"/>
                <a:gd name="connsiteY3" fmla="*/ 1758 h 4079630"/>
                <a:gd name="connsiteX4" fmla="*/ 1286189 w 1286189"/>
                <a:gd name="connsiteY4" fmla="*/ 0 h 407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6189" h="4079630">
                  <a:moveTo>
                    <a:pt x="1286189" y="0"/>
                  </a:moveTo>
                  <a:lnTo>
                    <a:pt x="0" y="1467059"/>
                  </a:lnTo>
                  <a:lnTo>
                    <a:pt x="1278904" y="4079630"/>
                  </a:lnTo>
                  <a:lnTo>
                    <a:pt x="1271284" y="1758"/>
                  </a:lnTo>
                  <a:lnTo>
                    <a:pt x="1286189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08E50AF1-312B-FE48-ACF4-7F27368BFB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100792" y="2657225"/>
            <a:ext cx="9244793" cy="308848"/>
          </a:xfrm>
          <a:prstGeom prst="rect">
            <a:avLst/>
          </a:prstGeom>
        </p:spPr>
        <p:txBody>
          <a:bodyPr lIns="34289" tIns="17145" rIns="34289" bIns="17145"/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 sz="2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TITLE SLIDE OPTION 4 – PRESENTATION TITLE HERE</a:t>
            </a:r>
          </a:p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F8F966A9-0C1A-2D44-88E1-0C80E6D18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9111" y="1676130"/>
            <a:ext cx="2093313" cy="401905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7C4C6FB-7A51-894C-B492-00BABA4BF8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89637" y="3210315"/>
            <a:ext cx="9244793" cy="308848"/>
          </a:xfrm>
          <a:prstGeom prst="rect">
            <a:avLst/>
          </a:prstGeom>
        </p:spPr>
        <p:txBody>
          <a:bodyPr lIns="34289" tIns="17145" rIns="34289" bIns="17145"/>
          <a:lstStyle>
            <a:lvl1pPr marL="0" indent="0" algn="ctr">
              <a:buNone/>
              <a:defRPr sz="16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01.01.19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BD1E401-030C-2044-861B-993E00CDFCCF}"/>
              </a:ext>
            </a:extLst>
          </p:cNvPr>
          <p:cNvCxnSpPr/>
          <p:nvPr/>
        </p:nvCxnSpPr>
        <p:spPr>
          <a:xfrm>
            <a:off x="4130387" y="2322368"/>
            <a:ext cx="7949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8340096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Red White 16:9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709065" y="611417"/>
            <a:ext cx="7303000" cy="6586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0" b="1" baseline="0">
                <a:solidFill>
                  <a:srgbClr val="EE1B2E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idx="1" hasCustomPrompt="1"/>
          </p:nvPr>
        </p:nvSpPr>
        <p:spPr>
          <a:xfrm>
            <a:off x="691985" y="1444049"/>
            <a:ext cx="8154926" cy="31009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>
              <a:defRPr/>
            </a:lvl1pPr>
            <a:lvl2pPr marL="746125" indent="-288925">
              <a:defRPr/>
            </a:lvl2pPr>
            <a:lvl3pPr marL="1089025" indent="-174625">
              <a:defRPr/>
            </a:lvl3pPr>
            <a:lvl4pPr marL="1600200" indent="-228600">
              <a:defRPr/>
            </a:lvl4pPr>
            <a:lvl5pPr marL="2003425" indent="-174625">
              <a:defRPr/>
            </a:lvl5pPr>
          </a:lstStyle>
          <a:p>
            <a:pPr lvl="0"/>
            <a:r>
              <a:rPr lang="en-US" dirty="0"/>
              <a:t>Add text – six bullets or fewer is ideal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35310" y="469681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02310" y="469681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858000" y="4764024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05CC99D-27EA-4C48-ABAF-3C58F57A37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35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Red White 16:9 Content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8E50AF1-312B-FE48-ACF4-7F27368BFB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3879" y="1585116"/>
            <a:ext cx="7917181" cy="2986884"/>
          </a:xfrm>
          <a:prstGeom prst="rect">
            <a:avLst/>
          </a:prstGeom>
        </p:spPr>
        <p:txBody>
          <a:bodyPr lIns="34289" tIns="17145" rIns="34289" bIns="17145"/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 sz="2200" b="0" i="0" baseline="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Content copy goes here. Keep it short and simple. 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08E50AF1-312B-FE48-ACF4-7F27368BFB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3881" y="612648"/>
            <a:ext cx="7954660" cy="508250"/>
          </a:xfrm>
          <a:prstGeom prst="rect">
            <a:avLst/>
          </a:prstGeom>
        </p:spPr>
        <p:txBody>
          <a:bodyPr lIns="34289" tIns="17145" rIns="34289" bIns="17145"/>
          <a:lstStyle>
            <a:lvl1pPr marL="0" indent="0" algn="ctr">
              <a:buNone/>
              <a:defRPr sz="3000" b="1" i="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63880" y="1964590"/>
            <a:ext cx="7917180" cy="258043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>
              <a:lnSpc>
                <a:spcPct val="95000"/>
              </a:lnSpc>
              <a:spcBef>
                <a:spcPts val="600"/>
              </a:spcBef>
            </a:pPr>
            <a:endParaRPr lang="en-US" sz="2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6858000" y="4763436"/>
            <a:ext cx="2133600" cy="365125"/>
          </a:xfrm>
        </p:spPr>
        <p:txBody>
          <a:bodyPr/>
          <a:lstStyle/>
          <a:p>
            <a:fld id="{C05CC99D-27EA-4C48-ABAF-3C58F57A37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2814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Red White 16:9 Content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549C3839-774F-5449-82AD-FBA69A3D530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572000" cy="5143500"/>
          </a:xfrm>
          <a:prstGeom prst="rect">
            <a:avLst/>
          </a:prstGeom>
        </p:spPr>
        <p:txBody>
          <a:bodyPr lIns="34289" tIns="17145" rIns="34289" bIns="17145"/>
          <a:lstStyle>
            <a:lvl1pPr marL="0" indent="0">
              <a:buNone/>
              <a:defRPr b="0" i="0" baseline="0"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r>
              <a:rPr lang="en-US" dirty="0"/>
              <a:t>Insert image here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8E50AF1-312B-FE48-ACF4-7F27368BFB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42560" y="2324100"/>
            <a:ext cx="3238500" cy="1371600"/>
          </a:xfrm>
          <a:prstGeom prst="rect">
            <a:avLst/>
          </a:prstGeom>
        </p:spPr>
        <p:txBody>
          <a:bodyPr lIns="34289" tIns="17145" rIns="34289" bIns="17145"/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Content copy goes here. Keep it short and simple. 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08E50AF1-312B-FE48-ACF4-7F27368BFB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23790" y="1585115"/>
            <a:ext cx="4098330" cy="508250"/>
          </a:xfrm>
          <a:prstGeom prst="rect">
            <a:avLst/>
          </a:prstGeom>
        </p:spPr>
        <p:txBody>
          <a:bodyPr lIns="34289" tIns="17145" rIns="34289" bIns="17145"/>
          <a:lstStyle>
            <a:lvl1pPr marL="0" indent="0" algn="ctr">
              <a:buNone/>
              <a:defRPr sz="2400" b="1" i="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Title Here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63880" y="1964590"/>
            <a:ext cx="7917180" cy="258043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>
              <a:lnSpc>
                <a:spcPct val="95000"/>
              </a:lnSpc>
              <a:spcBef>
                <a:spcPts val="600"/>
              </a:spcBef>
            </a:pPr>
            <a:endParaRPr lang="en-US" sz="2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6858000" y="4763436"/>
            <a:ext cx="2133600" cy="365125"/>
          </a:xfrm>
        </p:spPr>
        <p:txBody>
          <a:bodyPr/>
          <a:lstStyle/>
          <a:p>
            <a:fld id="{C05CC99D-27EA-4C48-ABAF-3C58F57A37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3558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Red White 16:9 Section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08E50AF1-312B-FE48-ACF4-7F27368BFB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100792" y="2123824"/>
            <a:ext cx="9244793" cy="673475"/>
          </a:xfrm>
          <a:prstGeom prst="rect">
            <a:avLst/>
          </a:prstGeom>
        </p:spPr>
        <p:txBody>
          <a:bodyPr lIns="34289" tIns="17145" rIns="34289" bIns="17145"/>
          <a:lstStyle>
            <a:lvl1pPr marL="0" indent="0" algn="ctr">
              <a:buNone/>
              <a:defRPr sz="28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Section/Chapter Copy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-7620" y="167640"/>
            <a:ext cx="9171717" cy="4987164"/>
            <a:chOff x="-7620" y="167640"/>
            <a:chExt cx="9171717" cy="4987164"/>
          </a:xfrm>
        </p:grpSpPr>
        <p:sp>
          <p:nvSpPr>
            <p:cNvPr id="18" name="Freeform 17"/>
            <p:cNvSpPr/>
            <p:nvPr userDrawn="1"/>
          </p:nvSpPr>
          <p:spPr>
            <a:xfrm>
              <a:off x="-7620" y="167640"/>
              <a:ext cx="1059180" cy="3436620"/>
            </a:xfrm>
            <a:custGeom>
              <a:avLst/>
              <a:gdLst>
                <a:gd name="connsiteX0" fmla="*/ 0 w 1059180"/>
                <a:gd name="connsiteY0" fmla="*/ 0 h 3436620"/>
                <a:gd name="connsiteX1" fmla="*/ 1059180 w 1059180"/>
                <a:gd name="connsiteY1" fmla="*/ 2225040 h 3436620"/>
                <a:gd name="connsiteX2" fmla="*/ 0 w 1059180"/>
                <a:gd name="connsiteY2" fmla="*/ 3436620 h 3436620"/>
                <a:gd name="connsiteX3" fmla="*/ 0 w 1059180"/>
                <a:gd name="connsiteY3" fmla="*/ 0 h 3436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9180" h="3436620">
                  <a:moveTo>
                    <a:pt x="0" y="0"/>
                  </a:moveTo>
                  <a:lnTo>
                    <a:pt x="1059180" y="2225040"/>
                  </a:lnTo>
                  <a:lnTo>
                    <a:pt x="0" y="3436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9" name="Freeform 18"/>
            <p:cNvSpPr/>
            <p:nvPr userDrawn="1"/>
          </p:nvSpPr>
          <p:spPr>
            <a:xfrm>
              <a:off x="7877908" y="1075174"/>
              <a:ext cx="1286189" cy="4079630"/>
            </a:xfrm>
            <a:custGeom>
              <a:avLst/>
              <a:gdLst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56044 w 1286189"/>
                <a:gd name="connsiteY2" fmla="*/ 4079630 h 4079630"/>
                <a:gd name="connsiteX3" fmla="*/ 1256044 w 1286189"/>
                <a:gd name="connsiteY3" fmla="*/ 70338 h 4079630"/>
                <a:gd name="connsiteX4" fmla="*/ 1286189 w 1286189"/>
                <a:gd name="connsiteY4" fmla="*/ 0 h 4079630"/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56044 w 1286189"/>
                <a:gd name="connsiteY2" fmla="*/ 4079630 h 4079630"/>
                <a:gd name="connsiteX3" fmla="*/ 1271284 w 1286189"/>
                <a:gd name="connsiteY3" fmla="*/ 1758 h 4079630"/>
                <a:gd name="connsiteX4" fmla="*/ 1286189 w 1286189"/>
                <a:gd name="connsiteY4" fmla="*/ 0 h 4079630"/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78904 w 1286189"/>
                <a:gd name="connsiteY2" fmla="*/ 4079630 h 4079630"/>
                <a:gd name="connsiteX3" fmla="*/ 1271284 w 1286189"/>
                <a:gd name="connsiteY3" fmla="*/ 1758 h 4079630"/>
                <a:gd name="connsiteX4" fmla="*/ 1286189 w 1286189"/>
                <a:gd name="connsiteY4" fmla="*/ 0 h 407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6189" h="4079630">
                  <a:moveTo>
                    <a:pt x="1286189" y="0"/>
                  </a:moveTo>
                  <a:lnTo>
                    <a:pt x="0" y="1467059"/>
                  </a:lnTo>
                  <a:lnTo>
                    <a:pt x="1278904" y="4079630"/>
                  </a:lnTo>
                  <a:lnTo>
                    <a:pt x="1271284" y="1758"/>
                  </a:lnTo>
                  <a:lnTo>
                    <a:pt x="1286189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74329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d White 16:9 Logo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7620" y="167640"/>
            <a:ext cx="9171717" cy="4987164"/>
            <a:chOff x="-7620" y="167640"/>
            <a:chExt cx="9171717" cy="4987164"/>
          </a:xfrm>
        </p:grpSpPr>
        <p:sp>
          <p:nvSpPr>
            <p:cNvPr id="18" name="Freeform 17"/>
            <p:cNvSpPr/>
            <p:nvPr userDrawn="1"/>
          </p:nvSpPr>
          <p:spPr>
            <a:xfrm>
              <a:off x="-7620" y="167640"/>
              <a:ext cx="1059180" cy="3436620"/>
            </a:xfrm>
            <a:custGeom>
              <a:avLst/>
              <a:gdLst>
                <a:gd name="connsiteX0" fmla="*/ 0 w 1059180"/>
                <a:gd name="connsiteY0" fmla="*/ 0 h 3436620"/>
                <a:gd name="connsiteX1" fmla="*/ 1059180 w 1059180"/>
                <a:gd name="connsiteY1" fmla="*/ 2225040 h 3436620"/>
                <a:gd name="connsiteX2" fmla="*/ 0 w 1059180"/>
                <a:gd name="connsiteY2" fmla="*/ 3436620 h 3436620"/>
                <a:gd name="connsiteX3" fmla="*/ 0 w 1059180"/>
                <a:gd name="connsiteY3" fmla="*/ 0 h 3436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9180" h="3436620">
                  <a:moveTo>
                    <a:pt x="0" y="0"/>
                  </a:moveTo>
                  <a:lnTo>
                    <a:pt x="1059180" y="2225040"/>
                  </a:lnTo>
                  <a:lnTo>
                    <a:pt x="0" y="3436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9" name="Freeform 18"/>
            <p:cNvSpPr/>
            <p:nvPr userDrawn="1"/>
          </p:nvSpPr>
          <p:spPr>
            <a:xfrm>
              <a:off x="7877908" y="1075174"/>
              <a:ext cx="1286189" cy="4079630"/>
            </a:xfrm>
            <a:custGeom>
              <a:avLst/>
              <a:gdLst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56044 w 1286189"/>
                <a:gd name="connsiteY2" fmla="*/ 4079630 h 4079630"/>
                <a:gd name="connsiteX3" fmla="*/ 1256044 w 1286189"/>
                <a:gd name="connsiteY3" fmla="*/ 70338 h 4079630"/>
                <a:gd name="connsiteX4" fmla="*/ 1286189 w 1286189"/>
                <a:gd name="connsiteY4" fmla="*/ 0 h 4079630"/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56044 w 1286189"/>
                <a:gd name="connsiteY2" fmla="*/ 4079630 h 4079630"/>
                <a:gd name="connsiteX3" fmla="*/ 1271284 w 1286189"/>
                <a:gd name="connsiteY3" fmla="*/ 1758 h 4079630"/>
                <a:gd name="connsiteX4" fmla="*/ 1286189 w 1286189"/>
                <a:gd name="connsiteY4" fmla="*/ 0 h 4079630"/>
                <a:gd name="connsiteX0" fmla="*/ 1286189 w 1286189"/>
                <a:gd name="connsiteY0" fmla="*/ 0 h 4079630"/>
                <a:gd name="connsiteX1" fmla="*/ 0 w 1286189"/>
                <a:gd name="connsiteY1" fmla="*/ 1467059 h 4079630"/>
                <a:gd name="connsiteX2" fmla="*/ 1278904 w 1286189"/>
                <a:gd name="connsiteY2" fmla="*/ 4079630 h 4079630"/>
                <a:gd name="connsiteX3" fmla="*/ 1271284 w 1286189"/>
                <a:gd name="connsiteY3" fmla="*/ 1758 h 4079630"/>
                <a:gd name="connsiteX4" fmla="*/ 1286189 w 1286189"/>
                <a:gd name="connsiteY4" fmla="*/ 0 h 407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6189" h="4079630">
                  <a:moveTo>
                    <a:pt x="1286189" y="0"/>
                  </a:moveTo>
                  <a:lnTo>
                    <a:pt x="0" y="1467059"/>
                  </a:lnTo>
                  <a:lnTo>
                    <a:pt x="1278904" y="4079630"/>
                  </a:lnTo>
                  <a:lnTo>
                    <a:pt x="1271284" y="1758"/>
                  </a:lnTo>
                  <a:lnTo>
                    <a:pt x="1286189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F8F966A9-0C1A-2D44-88E1-0C80E6D18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531" y="2111127"/>
            <a:ext cx="2684223" cy="51535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88400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304800" y="1257300"/>
            <a:ext cx="8534400" cy="308610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127397" indent="-127397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13197" indent="-127397"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156097" indent="-127397"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498997" indent="-127397"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304800" y="370067"/>
            <a:ext cx="7010400" cy="658634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>
              <a:defRPr sz="2400" b="0" cap="none" baseline="0">
                <a:solidFill>
                  <a:srgbClr val="D81E0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153633" y="15951"/>
            <a:ext cx="5334000" cy="163475"/>
          </a:xfrm>
          <a:prstGeom prst="rect">
            <a:avLst/>
          </a:prstGeom>
        </p:spPr>
        <p:txBody>
          <a:bodyPr lIns="68580" tIns="34290" rIns="68580" bIns="34290" anchor="ctr"/>
          <a:lstStyle>
            <a:lvl1pPr marL="0" indent="0" algn="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4800" y="4686301"/>
            <a:ext cx="609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96272A9-6FE0-4626-AEC7-32312B63510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690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35310" y="469681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02310" y="469681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4763436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C05CC99D-27EA-4C48-ABAF-3C58F57A37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954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93" r:id="rId2"/>
    <p:sldLayoutId id="2147483694" r:id="rId3"/>
    <p:sldLayoutId id="2147483695" r:id="rId4"/>
    <p:sldLayoutId id="2147483650" r:id="rId5"/>
    <p:sldLayoutId id="2147483688" r:id="rId6"/>
    <p:sldLayoutId id="2147483691" r:id="rId7"/>
    <p:sldLayoutId id="2147483689" r:id="rId8"/>
    <p:sldLayoutId id="2147483690" r:id="rId9"/>
    <p:sldLayoutId id="2147483696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5000"/>
        </a:lnSpc>
        <a:spcBef>
          <a:spcPts val="600"/>
        </a:spcBef>
        <a:buNone/>
        <a:defRPr sz="3200" b="0" kern="1200" cap="none" baseline="0">
          <a:solidFill>
            <a:schemeClr val="bg2"/>
          </a:solidFill>
          <a:effectLst/>
          <a:latin typeface="+mj-lt"/>
          <a:ea typeface="+mj-ea"/>
          <a:cs typeface="Arial" panose="020B0604020202020204" pitchFamily="34" charset="0"/>
        </a:defRPr>
      </a:lvl1pPr>
    </p:titleStyle>
    <p:bodyStyle>
      <a:lvl1pPr marL="171450" indent="-171450" algn="l" defTabSz="914400" rtl="0" eaLnBrk="1" latinLnBrk="0" hangingPunct="1">
        <a:lnSpc>
          <a:spcPct val="95000"/>
        </a:lnSpc>
        <a:spcBef>
          <a:spcPts val="600"/>
        </a:spcBef>
        <a:buClr>
          <a:schemeClr val="tx1">
            <a:lumMod val="75000"/>
            <a:lumOff val="25000"/>
          </a:schemeClr>
        </a:buClr>
        <a:buSzPct val="100000"/>
        <a:buFont typeface="Arial" panose="020B0604020202020204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Arial" panose="020B0604020202020204" pitchFamily="34" charset="0"/>
        </a:defRPr>
      </a:lvl1pPr>
      <a:lvl2pPr marL="690563" indent="-233363" algn="l" defTabSz="914400" rtl="0" eaLnBrk="1" latinLnBrk="0" hangingPunct="1">
        <a:lnSpc>
          <a:spcPct val="95000"/>
        </a:lnSpc>
        <a:spcBef>
          <a:spcPts val="6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Arial" panose="020B0604020202020204" pitchFamily="34" charset="0"/>
        </a:defRPr>
      </a:lvl2pPr>
      <a:lvl3pPr marL="1028700" indent="-114300" algn="l" defTabSz="914400" rtl="0" eaLnBrk="1" latinLnBrk="0" hangingPunct="1">
        <a:lnSpc>
          <a:spcPct val="95000"/>
        </a:lnSpc>
        <a:spcBef>
          <a:spcPts val="6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Arial" panose="020B0604020202020204" pitchFamily="34" charset="0"/>
        </a:defRPr>
      </a:lvl3pPr>
      <a:lvl4pPr marL="1543050" indent="-171450" algn="l" defTabSz="914400" rtl="0" eaLnBrk="1" latinLnBrk="0" hangingPunct="1">
        <a:lnSpc>
          <a:spcPct val="95000"/>
        </a:lnSpc>
        <a:spcBef>
          <a:spcPts val="6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Arial" panose="020B0604020202020204" pitchFamily="34" charset="0"/>
        </a:defRPr>
      </a:lvl4pPr>
      <a:lvl5pPr marL="1943100" indent="-114300" algn="l" defTabSz="914400" rtl="0" eaLnBrk="1" latinLnBrk="0" hangingPunct="1">
        <a:lnSpc>
          <a:spcPct val="95000"/>
        </a:lnSpc>
        <a:spcBef>
          <a:spcPts val="6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35310" y="469681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02310" y="469681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4763436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C05CC99D-27EA-4C48-ABAF-3C58F57A37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954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5000"/>
        </a:lnSpc>
        <a:spcBef>
          <a:spcPts val="600"/>
        </a:spcBef>
        <a:buNone/>
        <a:defRPr sz="3200" b="0" kern="1200" cap="none" baseline="0">
          <a:solidFill>
            <a:schemeClr val="bg2"/>
          </a:solidFill>
          <a:effectLst/>
          <a:latin typeface="+mj-lt"/>
          <a:ea typeface="+mj-ea"/>
          <a:cs typeface="Arial" panose="020B0604020202020204" pitchFamily="34" charset="0"/>
        </a:defRPr>
      </a:lvl1pPr>
    </p:titleStyle>
    <p:bodyStyle>
      <a:lvl1pPr marL="171450" indent="-171450" algn="l" defTabSz="914400" rtl="0" eaLnBrk="1" latinLnBrk="0" hangingPunct="1">
        <a:lnSpc>
          <a:spcPct val="95000"/>
        </a:lnSpc>
        <a:spcBef>
          <a:spcPts val="600"/>
        </a:spcBef>
        <a:buClr>
          <a:schemeClr val="tx1">
            <a:lumMod val="75000"/>
            <a:lumOff val="25000"/>
          </a:schemeClr>
        </a:buClr>
        <a:buSzPct val="100000"/>
        <a:buFont typeface="Arial" panose="020B0604020202020204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Arial" panose="020B0604020202020204" pitchFamily="34" charset="0"/>
        </a:defRPr>
      </a:lvl1pPr>
      <a:lvl2pPr marL="690563" indent="-233363" algn="l" defTabSz="914400" rtl="0" eaLnBrk="1" latinLnBrk="0" hangingPunct="1">
        <a:lnSpc>
          <a:spcPct val="95000"/>
        </a:lnSpc>
        <a:spcBef>
          <a:spcPts val="6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Arial" panose="020B0604020202020204" pitchFamily="34" charset="0"/>
        </a:defRPr>
      </a:lvl2pPr>
      <a:lvl3pPr marL="1028700" indent="-114300" algn="l" defTabSz="914400" rtl="0" eaLnBrk="1" latinLnBrk="0" hangingPunct="1">
        <a:lnSpc>
          <a:spcPct val="95000"/>
        </a:lnSpc>
        <a:spcBef>
          <a:spcPts val="6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Arial" panose="020B0604020202020204" pitchFamily="34" charset="0"/>
        </a:defRPr>
      </a:lvl3pPr>
      <a:lvl4pPr marL="1543050" indent="-171450" algn="l" defTabSz="914400" rtl="0" eaLnBrk="1" latinLnBrk="0" hangingPunct="1">
        <a:lnSpc>
          <a:spcPct val="95000"/>
        </a:lnSpc>
        <a:spcBef>
          <a:spcPts val="6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Arial" panose="020B0604020202020204" pitchFamily="34" charset="0"/>
        </a:defRPr>
      </a:lvl4pPr>
      <a:lvl5pPr marL="1943100" indent="-114300" algn="l" defTabSz="914400" rtl="0" eaLnBrk="1" latinLnBrk="0" hangingPunct="1">
        <a:lnSpc>
          <a:spcPct val="95000"/>
        </a:lnSpc>
        <a:spcBef>
          <a:spcPts val="6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General Stakeholder Group – Q3 2019 Meeting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000" dirty="0"/>
              <a:t>9/19/2019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6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355" y="294900"/>
            <a:ext cx="7303000" cy="658634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05CC99D-27EA-4C48-ABAF-3C58F57A3769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72" y="1281535"/>
            <a:ext cx="7185488" cy="261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78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6272A9-6FE0-4626-AEC7-32312B63510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0" y="1433325"/>
            <a:ext cx="9144000" cy="2209800"/>
          </a:xfrm>
          <a:solidFill>
            <a:schemeClr val="bg2">
              <a:lumMod val="50000"/>
            </a:schemeClr>
          </a:solidFill>
        </p:spPr>
        <p:txBody>
          <a:bodyPr anchor="ctr"/>
          <a:lstStyle/>
          <a:p>
            <a:pPr marL="0" indent="0" algn="ctr">
              <a:buNone/>
            </a:pPr>
            <a:r>
              <a:rPr lang="en-US" sz="4800" dirty="0">
                <a:solidFill>
                  <a:schemeClr val="bg1"/>
                </a:solidFill>
              </a:rPr>
              <a:t>Dashboards </a:t>
            </a:r>
          </a:p>
        </p:txBody>
      </p:sp>
    </p:spTree>
    <p:extLst>
      <p:ext uri="{BB962C8B-B14F-4D97-AF65-F5344CB8AC3E}">
        <p14:creationId xmlns:p14="http://schemas.microsoft.com/office/powerpoint/2010/main" val="4102336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Combined Stakeholder Meeting  - 2019 Q2 – September 19, 2019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6272A9-6FE0-4626-AEC7-32312B635104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5" y="825504"/>
            <a:ext cx="6986446" cy="1367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444" y="2229318"/>
            <a:ext cx="6976633" cy="138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401" y="3634280"/>
            <a:ext cx="6970391" cy="137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2"/>
          <p:cNvSpPr>
            <a:spLocks noGrp="1"/>
          </p:cNvSpPr>
          <p:nvPr>
            <p:ph type="title"/>
          </p:nvPr>
        </p:nvSpPr>
        <p:spPr>
          <a:xfrm>
            <a:off x="304799" y="370067"/>
            <a:ext cx="8593215" cy="658634"/>
          </a:xfrm>
        </p:spPr>
        <p:txBody>
          <a:bodyPr/>
          <a:lstStyle/>
          <a:p>
            <a:r>
              <a:rPr lang="en-US" sz="2800" b="1" dirty="0"/>
              <a:t>Solar*Rewards – Quarterly Dashboard</a:t>
            </a:r>
            <a:br>
              <a:rPr lang="en-US" sz="2800" b="1" dirty="0"/>
            </a:br>
            <a:endParaRPr lang="en-US" sz="1600" dirty="0"/>
          </a:p>
        </p:txBody>
      </p:sp>
      <p:sp>
        <p:nvSpPr>
          <p:cNvPr id="13" name="Rectangle 12"/>
          <p:cNvSpPr/>
          <p:nvPr/>
        </p:nvSpPr>
        <p:spPr>
          <a:xfrm>
            <a:off x="0" y="4924495"/>
            <a:ext cx="9144000" cy="230824"/>
          </a:xfrm>
          <a:prstGeom prst="rect">
            <a:avLst/>
          </a:prstGeom>
        </p:spPr>
        <p:txBody>
          <a:bodyPr wrap="square" lIns="0" tIns="45716" rIns="0" bIns="45716">
            <a:spAutoFit/>
          </a:bodyPr>
          <a:lstStyle/>
          <a:p>
            <a:pPr algn="ctr"/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*Source data was extracted on June 31, 2019. There may be variances in future dashboards from similar periods, particularly the "Stage Status" graphs that are a snapshot in time.</a:t>
            </a:r>
          </a:p>
        </p:txBody>
      </p:sp>
    </p:spTree>
    <p:extLst>
      <p:ext uri="{BB962C8B-B14F-4D97-AF65-F5344CB8AC3E}">
        <p14:creationId xmlns:p14="http://schemas.microsoft.com/office/powerpoint/2010/main" val="1051475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799" y="370067"/>
            <a:ext cx="8593215" cy="658634"/>
          </a:xfrm>
        </p:spPr>
        <p:txBody>
          <a:bodyPr/>
          <a:lstStyle/>
          <a:p>
            <a:r>
              <a:rPr lang="en-US" sz="2800" b="1" dirty="0"/>
              <a:t>Solar*Rewards &amp; Net Metering Only – Small</a:t>
            </a:r>
            <a:br>
              <a:rPr lang="en-US" sz="2800" b="1" dirty="0"/>
            </a:b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Approx. average 1 MW of Solar*Rewards &amp; 3 MW of NEM Only monthly applications </a:t>
            </a:r>
            <a:endParaRPr 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6272A9-6FE0-4626-AEC7-32312B635104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830" y="1132609"/>
            <a:ext cx="6526970" cy="376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Combined Stakeholder Meeting  - 2019 Q2 – September 19, 2019 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4924495"/>
            <a:ext cx="9144000" cy="230824"/>
          </a:xfrm>
          <a:prstGeom prst="rect">
            <a:avLst/>
          </a:prstGeom>
        </p:spPr>
        <p:txBody>
          <a:bodyPr wrap="square" lIns="0" tIns="45716" rIns="0" bIns="45716">
            <a:spAutoFit/>
          </a:bodyPr>
          <a:lstStyle/>
          <a:p>
            <a:pPr algn="ctr"/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*Source data was extracted on June 31, 2019. There may be variances in future dashboards from similar periods, particularly the "Stage Status" graphs that are a snapshot in time.</a:t>
            </a:r>
          </a:p>
        </p:txBody>
      </p:sp>
    </p:spTree>
    <p:extLst>
      <p:ext uri="{BB962C8B-B14F-4D97-AF65-F5344CB8AC3E}">
        <p14:creationId xmlns:p14="http://schemas.microsoft.com/office/powerpoint/2010/main" val="3777521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Combined Stakeholder Meeting  - 2019 Q2 – September 19, 2019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6272A9-6FE0-4626-AEC7-32312B635104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304799" y="370067"/>
            <a:ext cx="8593215" cy="658634"/>
          </a:xfrm>
        </p:spPr>
        <p:txBody>
          <a:bodyPr/>
          <a:lstStyle/>
          <a:p>
            <a:r>
              <a:rPr lang="en-US" sz="2800" b="1" dirty="0"/>
              <a:t>Solar*Rewards – Medium</a:t>
            </a:r>
            <a:br>
              <a:rPr lang="en-US" sz="2800" b="1" dirty="0"/>
            </a:b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Dozens of projects were cancelled by the customer or solar developer</a:t>
            </a:r>
            <a:endParaRPr lang="en-US" sz="1600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7311391"/>
              </p:ext>
            </p:extLst>
          </p:nvPr>
        </p:nvGraphicFramePr>
        <p:xfrm>
          <a:off x="625459" y="1142613"/>
          <a:ext cx="8120765" cy="3326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 rot="19958734">
            <a:off x="1597371" y="1678604"/>
            <a:ext cx="4629595" cy="106253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>
              <a:lnSpc>
                <a:spcPct val="95000"/>
              </a:lnSpc>
              <a:spcBef>
                <a:spcPts val="600"/>
              </a:spcBef>
            </a:pPr>
            <a:r>
              <a:rPr lang="en-US" sz="4800" b="1" dirty="0">
                <a:solidFill>
                  <a:srgbClr val="EE1B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with COSSA 2-18</a:t>
            </a: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625460" y="1179903"/>
            <a:ext cx="8120765" cy="329317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914400" rtl="0" eaLnBrk="1" latinLnBrk="0" hangingPunct="1">
              <a:lnSpc>
                <a:spcPct val="95000"/>
              </a:lnSpc>
              <a:spcBef>
                <a:spcPts val="600"/>
              </a:spcBef>
              <a:buNone/>
              <a:defRPr sz="2400" b="0" kern="1200" cap="none" baseline="0">
                <a:solidFill>
                  <a:srgbClr val="D81E05"/>
                </a:solidFill>
                <a:effectLst/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500" b="1" dirty="0">
                <a:solidFill>
                  <a:schemeClr val="bg1">
                    <a:lumMod val="50000"/>
                  </a:schemeClr>
                </a:solidFill>
              </a:rPr>
              <a:t>Solar*Rewards Medium Application Status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4924495"/>
            <a:ext cx="9144000" cy="230824"/>
          </a:xfrm>
          <a:prstGeom prst="rect">
            <a:avLst/>
          </a:prstGeom>
        </p:spPr>
        <p:txBody>
          <a:bodyPr wrap="square" lIns="0" tIns="45716" rIns="0" bIns="45716">
            <a:spAutoFit/>
          </a:bodyPr>
          <a:lstStyle/>
          <a:p>
            <a:pPr algn="ctr"/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*Source data was extracted on June 31, 2019. There may be variances in future dashboards from similar periods, particularly the "Stage Status" graphs that are a snapshot in time.</a:t>
            </a:r>
          </a:p>
        </p:txBody>
      </p:sp>
      <p:sp>
        <p:nvSpPr>
          <p:cNvPr id="11" name="TextBox 1"/>
          <p:cNvSpPr txBox="1"/>
          <p:nvPr/>
        </p:nvSpPr>
        <p:spPr>
          <a:xfrm rot="16200000">
            <a:off x="-391819" y="2534791"/>
            <a:ext cx="2618315" cy="33961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algn="ctr">
              <a:defRPr sz="1400" b="0" i="0" u="none" strike="noStrike" kern="1200" baseline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Capacity (MW)</a:t>
            </a:r>
          </a:p>
        </p:txBody>
      </p:sp>
    </p:spTree>
    <p:extLst>
      <p:ext uri="{BB962C8B-B14F-4D97-AF65-F5344CB8AC3E}">
        <p14:creationId xmlns:p14="http://schemas.microsoft.com/office/powerpoint/2010/main" val="397529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B9E1AF38-6789-4D51-98F0-B624016DE8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5516642"/>
              </p:ext>
            </p:extLst>
          </p:nvPr>
        </p:nvGraphicFramePr>
        <p:xfrm>
          <a:off x="304800" y="1257299"/>
          <a:ext cx="8534400" cy="3429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370067"/>
            <a:ext cx="8517320" cy="658634"/>
          </a:xfrm>
        </p:spPr>
        <p:txBody>
          <a:bodyPr/>
          <a:lstStyle/>
          <a:p>
            <a:r>
              <a:rPr lang="en-US" b="1" dirty="0"/>
              <a:t>Record Breaking On-site Solar Milestones &amp; Projects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6272A9-6FE0-4626-AEC7-32312B635104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Combined Stakeholder Meeting  - 2019 Q2 – September 19, 2019 </a:t>
            </a:r>
          </a:p>
        </p:txBody>
      </p:sp>
    </p:spTree>
    <p:extLst>
      <p:ext uri="{BB962C8B-B14F-4D97-AF65-F5344CB8AC3E}">
        <p14:creationId xmlns:p14="http://schemas.microsoft.com/office/powerpoint/2010/main" val="3897679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Combined Stakeholder Meeting  - 2019 Q2 – September 19, 2019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6272A9-6FE0-4626-AEC7-32312B635104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304799" y="370067"/>
            <a:ext cx="8593215" cy="658634"/>
          </a:xfrm>
        </p:spPr>
        <p:txBody>
          <a:bodyPr/>
          <a:lstStyle/>
          <a:p>
            <a:r>
              <a:rPr lang="en-US" sz="2800" b="1" dirty="0"/>
              <a:t>Solar*Rewards Community – Operational Status</a:t>
            </a:r>
            <a:br>
              <a:rPr lang="en-US" sz="2800" b="1" dirty="0"/>
            </a:b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More than 25MW of solar gardens became operational since Year End 2018 </a:t>
            </a:r>
            <a:br>
              <a:rPr lang="en-US" sz="1600" dirty="0">
                <a:solidFill>
                  <a:schemeClr val="bg1">
                    <a:lumMod val="50000"/>
                  </a:schemeClr>
                </a:solidFill>
              </a:rPr>
            </a:br>
            <a:endParaRPr lang="en-US" sz="16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064EFE1-8603-45DE-8924-E1B153558D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69057"/>
              </p:ext>
            </p:extLst>
          </p:nvPr>
        </p:nvGraphicFramePr>
        <p:xfrm>
          <a:off x="853145" y="3776471"/>
          <a:ext cx="7467601" cy="13411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607668">
                  <a:extLst>
                    <a:ext uri="{9D8B030D-6E8A-4147-A177-3AD203B41FA5}">
                      <a16:colId xmlns:a16="http://schemas.microsoft.com/office/drawing/2014/main" val="3056481496"/>
                    </a:ext>
                  </a:extLst>
                </a:gridCol>
                <a:gridCol w="1853660">
                  <a:extLst>
                    <a:ext uri="{9D8B030D-6E8A-4147-A177-3AD203B41FA5}">
                      <a16:colId xmlns:a16="http://schemas.microsoft.com/office/drawing/2014/main" val="2296586096"/>
                    </a:ext>
                  </a:extLst>
                </a:gridCol>
                <a:gridCol w="1006273">
                  <a:extLst>
                    <a:ext uri="{9D8B030D-6E8A-4147-A177-3AD203B41FA5}">
                      <a16:colId xmlns:a16="http://schemas.microsoft.com/office/drawing/2014/main" val="33123669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</a:t>
                      </a:r>
                      <a:r>
                        <a:rPr lang="en-US" sz="1400" b="0" i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(as of June 30,</a:t>
                      </a:r>
                      <a:r>
                        <a:rPr lang="en-US" sz="1400" b="0" i="1" kern="12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2019)</a:t>
                      </a:r>
                      <a:endParaRPr lang="en-US" sz="1400" b="0" i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sites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MW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455369342"/>
                  </a:ext>
                </a:extLst>
              </a:tr>
              <a:tr h="166969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Pre-Interconnection</a:t>
                      </a:r>
                      <a:r>
                        <a:rPr lang="en-US" sz="1400" kern="12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Study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77.3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610763990"/>
                  </a:ext>
                </a:extLst>
              </a:tr>
              <a:tr h="166969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Construction 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20.6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541035965"/>
                  </a:ext>
                </a:extLst>
              </a:tr>
              <a:tr h="166969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Operational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81.6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041497540"/>
                  </a:ext>
                </a:extLst>
              </a:tr>
              <a:tr h="166969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Totals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179.5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292127601"/>
                  </a:ext>
                </a:extLst>
              </a:tr>
            </a:tbl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4026614"/>
              </p:ext>
            </p:extLst>
          </p:nvPr>
        </p:nvGraphicFramePr>
        <p:xfrm>
          <a:off x="777250" y="1129745"/>
          <a:ext cx="7452654" cy="2622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41108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370067"/>
            <a:ext cx="8517320" cy="658634"/>
          </a:xfrm>
        </p:spPr>
        <p:txBody>
          <a:bodyPr/>
          <a:lstStyle/>
          <a:p>
            <a:r>
              <a:rPr lang="en-US" sz="2800" b="1" dirty="0"/>
              <a:t>Solar*Rewards Community – Subscribers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Combined Stakeholder Meeting  - 2019 Q2 – September 19, 2019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6272A9-6FE0-4626-AEC7-32312B635104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95" y="1357430"/>
            <a:ext cx="4377627" cy="2800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05" y="1366031"/>
            <a:ext cx="4584358" cy="2792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4924495"/>
            <a:ext cx="9144000" cy="230824"/>
          </a:xfrm>
          <a:prstGeom prst="rect">
            <a:avLst/>
          </a:prstGeom>
        </p:spPr>
        <p:txBody>
          <a:bodyPr wrap="square" lIns="0" tIns="45716" rIns="0" bIns="45716">
            <a:spAutoFit/>
          </a:bodyPr>
          <a:lstStyle/>
          <a:p>
            <a:pPr algn="ctr"/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*Source data was extracted on June 31, 2019. There may be variances in future dashboards from similar periods, particularly the "Stage Status" graphs that are a snapshot in time.</a:t>
            </a:r>
          </a:p>
        </p:txBody>
      </p:sp>
    </p:spTree>
    <p:extLst>
      <p:ext uri="{BB962C8B-B14F-4D97-AF65-F5344CB8AC3E}">
        <p14:creationId xmlns:p14="http://schemas.microsoft.com/office/powerpoint/2010/main" val="874018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370067"/>
            <a:ext cx="8839200" cy="658634"/>
          </a:xfrm>
        </p:spPr>
        <p:txBody>
          <a:bodyPr/>
          <a:lstStyle/>
          <a:p>
            <a:r>
              <a:rPr lang="en-US" sz="2800" b="1" dirty="0"/>
              <a:t>On-site Storage - Operational Status</a:t>
            </a:r>
            <a:br>
              <a:rPr lang="en-US" sz="2800" b="1" dirty="0"/>
            </a:b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21 pre-approved battery “packages”, which then require line diagrams specific to the application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Combined Stakeholder Meeting  - 2019 Q2 – September 19, 2019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6272A9-6FE0-4626-AEC7-32312B635104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2057403"/>
              </p:ext>
            </p:extLst>
          </p:nvPr>
        </p:nvGraphicFramePr>
        <p:xfrm>
          <a:off x="1384410" y="1119952"/>
          <a:ext cx="6678760" cy="2666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36200" y="1205640"/>
            <a:ext cx="6147495" cy="22768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>
              <a:lnSpc>
                <a:spcPct val="95000"/>
              </a:lnSpc>
              <a:spcBef>
                <a:spcPts val="600"/>
              </a:spcBef>
            </a:pPr>
            <a:endParaRPr lang="en-US" sz="2200" dirty="0" err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08515" y="1110160"/>
            <a:ext cx="675465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Cumulative  On-site Battery Storage Project Status by Application Date</a:t>
            </a:r>
          </a:p>
        </p:txBody>
      </p:sp>
      <p:graphicFrame>
        <p:nvGraphicFramePr>
          <p:cNvPr id="7" name="Table 9">
            <a:extLst>
              <a:ext uri="{FF2B5EF4-FFF2-40B4-BE49-F238E27FC236}">
                <a16:creationId xmlns:a16="http://schemas.microsoft.com/office/drawing/2014/main" id="{5064EFE1-8603-45DE-8924-E1B153558D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10059"/>
              </p:ext>
            </p:extLst>
          </p:nvPr>
        </p:nvGraphicFramePr>
        <p:xfrm>
          <a:off x="853144" y="3776471"/>
          <a:ext cx="7361815" cy="13411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249819">
                  <a:extLst>
                    <a:ext uri="{9D8B030D-6E8A-4147-A177-3AD203B41FA5}">
                      <a16:colId xmlns:a16="http://schemas.microsoft.com/office/drawing/2014/main" val="3056481496"/>
                    </a:ext>
                  </a:extLst>
                </a:gridCol>
                <a:gridCol w="2111996">
                  <a:extLst>
                    <a:ext uri="{9D8B030D-6E8A-4147-A177-3AD203B41FA5}">
                      <a16:colId xmlns:a16="http://schemas.microsoft.com/office/drawing/2014/main" val="229658609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</a:t>
                      </a:r>
                      <a:r>
                        <a:rPr lang="en-US" sz="1400" b="0" i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(as of June 30,</a:t>
                      </a:r>
                      <a:r>
                        <a:rPr lang="en-US" sz="1400" b="0" i="1" kern="12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2019)</a:t>
                      </a:r>
                      <a:endParaRPr lang="en-US" sz="1400" b="0" i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sites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455369342"/>
                  </a:ext>
                </a:extLst>
              </a:tr>
              <a:tr h="16696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Early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Application (Documents, Installation Details, &amp; Review)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610763990"/>
                  </a:ext>
                </a:extLst>
              </a:tr>
              <a:tr h="16696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Pending Installation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(Final Documentation &amp; Meter Installation)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541035965"/>
                  </a:ext>
                </a:extLst>
              </a:tr>
              <a:tr h="16696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Completed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289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041497540"/>
                  </a:ext>
                </a:extLst>
              </a:tr>
              <a:tr h="166969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Totals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411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292127601"/>
                  </a:ext>
                </a:extLst>
              </a:tr>
            </a:tbl>
          </a:graphicData>
        </a:graphic>
      </p:graphicFrame>
      <p:sp>
        <p:nvSpPr>
          <p:cNvPr id="12" name="TextBox 1"/>
          <p:cNvSpPr txBox="1"/>
          <p:nvPr/>
        </p:nvSpPr>
        <p:spPr>
          <a:xfrm rot="16200000">
            <a:off x="-58520" y="2097723"/>
            <a:ext cx="2618315" cy="33961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algn="ctr">
              <a:defRPr sz="1400" b="0" i="0" u="none" strike="noStrike" kern="1200" baseline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Project Count</a:t>
            </a:r>
          </a:p>
        </p:txBody>
      </p:sp>
    </p:spTree>
    <p:extLst>
      <p:ext uri="{BB962C8B-B14F-4D97-AF65-F5344CB8AC3E}">
        <p14:creationId xmlns:p14="http://schemas.microsoft.com/office/powerpoint/2010/main" val="224977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6272A9-6FE0-4626-AEC7-32312B635104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0" y="1433325"/>
            <a:ext cx="9144000" cy="2209800"/>
          </a:xfrm>
          <a:solidFill>
            <a:schemeClr val="bg2">
              <a:lumMod val="50000"/>
            </a:schemeClr>
          </a:solidFill>
        </p:spPr>
        <p:txBody>
          <a:bodyPr anchor="ctr"/>
          <a:lstStyle/>
          <a:p>
            <a:pPr marL="0" indent="0" algn="ctr">
              <a:buNone/>
            </a:pPr>
            <a:r>
              <a:rPr lang="en-US" sz="4800" dirty="0">
                <a:solidFill>
                  <a:schemeClr val="bg1"/>
                </a:solidFill>
              </a:rPr>
              <a:t>Solar Garden &amp; On-site Solar </a:t>
            </a:r>
          </a:p>
          <a:p>
            <a:pPr marL="0" indent="0" algn="ctr">
              <a:buNone/>
            </a:pPr>
            <a:r>
              <a:rPr lang="en-US" sz="4800" dirty="0">
                <a:solidFill>
                  <a:schemeClr val="bg1"/>
                </a:solidFill>
              </a:rPr>
              <a:t>Program Updates</a:t>
            </a:r>
          </a:p>
        </p:txBody>
      </p:sp>
    </p:spTree>
    <p:extLst>
      <p:ext uri="{BB962C8B-B14F-4D97-AF65-F5344CB8AC3E}">
        <p14:creationId xmlns:p14="http://schemas.microsoft.com/office/powerpoint/2010/main" val="3155517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370067"/>
            <a:ext cx="8517320" cy="658634"/>
          </a:xfrm>
        </p:spPr>
        <p:txBody>
          <a:bodyPr/>
          <a:lstStyle/>
          <a:p>
            <a:r>
              <a:rPr lang="en-US" sz="2800" b="1" dirty="0"/>
              <a:t>Solar*Rewards Subscriber Operations Updates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Combined Stakeholder Meeting  - 2019 Q2 – September 19, 2019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6272A9-6FE0-4626-AEC7-32312B635104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701355" y="1053850"/>
            <a:ext cx="8154926" cy="310097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800" dirty="0"/>
              <a:t>Dynamic Reporting</a:t>
            </a:r>
          </a:p>
          <a:p>
            <a:pPr>
              <a:spcBef>
                <a:spcPts val="0"/>
              </a:spcBef>
            </a:pPr>
            <a:endParaRPr lang="en-US" sz="1800" dirty="0"/>
          </a:p>
          <a:p>
            <a:pPr>
              <a:spcBef>
                <a:spcPts val="0"/>
              </a:spcBef>
            </a:pPr>
            <a:r>
              <a:rPr lang="en-US" sz="1800" dirty="0"/>
              <a:t>Future RFP subscriber rules </a:t>
            </a:r>
          </a:p>
          <a:p>
            <a:pPr>
              <a:spcBef>
                <a:spcPts val="0"/>
              </a:spcBef>
            </a:pPr>
            <a:endParaRPr lang="en-US" sz="1800" dirty="0"/>
          </a:p>
          <a:p>
            <a:pPr>
              <a:spcBef>
                <a:spcPts val="0"/>
              </a:spcBef>
            </a:pPr>
            <a:r>
              <a:rPr lang="en-US" sz="1800" dirty="0"/>
              <a:t>New subscriber entry requirements (3,199kWh or less)</a:t>
            </a:r>
          </a:p>
          <a:p>
            <a:pPr>
              <a:spcBef>
                <a:spcPts val="0"/>
              </a:spcBef>
            </a:pPr>
            <a:endParaRPr lang="en-US" sz="1800" dirty="0"/>
          </a:p>
          <a:p>
            <a:pPr>
              <a:spcBef>
                <a:spcPts val="0"/>
              </a:spcBef>
            </a:pPr>
            <a:r>
              <a:rPr lang="en-US" sz="1800" dirty="0"/>
              <a:t>Data Request Form Updates</a:t>
            </a:r>
          </a:p>
          <a:p>
            <a:pPr>
              <a:spcBef>
                <a:spcPts val="0"/>
              </a:spcBef>
            </a:pPr>
            <a:endParaRPr lang="en-US" sz="1800" dirty="0"/>
          </a:p>
          <a:p>
            <a:pPr>
              <a:spcBef>
                <a:spcPts val="0"/>
              </a:spcBef>
            </a:pPr>
            <a:r>
              <a:rPr lang="en-US" sz="1800" dirty="0"/>
              <a:t>Bill Sync Date Adjustment</a:t>
            </a:r>
          </a:p>
          <a:p>
            <a:pPr>
              <a:spcBef>
                <a:spcPts val="0"/>
              </a:spcBef>
            </a:pPr>
            <a:endParaRPr lang="en-US" sz="1800" dirty="0"/>
          </a:p>
          <a:p>
            <a:pPr>
              <a:spcBef>
                <a:spcPts val="0"/>
              </a:spcBef>
            </a:pPr>
            <a:r>
              <a:rPr lang="en-US" sz="1800" dirty="0"/>
              <a:t>Telemetry Cost Update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048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71" t="37267" b="2573"/>
          <a:stretch/>
        </p:blipFill>
        <p:spPr bwMode="auto">
          <a:xfrm>
            <a:off x="6354730" y="-1379"/>
            <a:ext cx="2577957" cy="5128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304800" y="4686301"/>
            <a:ext cx="609600" cy="273844"/>
          </a:xfrm>
          <a:prstGeom prst="rect">
            <a:avLst/>
          </a:prstGeom>
        </p:spPr>
        <p:txBody>
          <a:bodyPr/>
          <a:lstStyle/>
          <a:p>
            <a:fld id="{396272A9-6FE0-4626-AEC7-32312B635104}" type="slidenum">
              <a:rPr lang="en-US" sz="800" smtClean="0"/>
              <a:pPr/>
              <a:t>13</a:t>
            </a:fld>
            <a:endParaRPr lang="en-US" sz="80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153633" y="15951"/>
            <a:ext cx="5334000" cy="163475"/>
          </a:xfrm>
        </p:spPr>
        <p:txBody>
          <a:bodyPr/>
          <a:lstStyle/>
          <a:p>
            <a:r>
              <a:rPr lang="en-US" sz="1000" b="1" dirty="0">
                <a:solidFill>
                  <a:schemeClr val="tx1"/>
                </a:solidFill>
              </a:rPr>
              <a:t>Combined Stakeholder Meeting  - 2019 Q2 – September 19, 2019 </a:t>
            </a:r>
          </a:p>
        </p:txBody>
      </p:sp>
      <p:sp>
        <p:nvSpPr>
          <p:cNvPr id="8" name="Content Placeholder 1"/>
          <p:cNvSpPr txBox="1">
            <a:spLocks/>
          </p:cNvSpPr>
          <p:nvPr/>
        </p:nvSpPr>
        <p:spPr>
          <a:xfrm>
            <a:off x="304800" y="1257300"/>
            <a:ext cx="4267200" cy="3086100"/>
          </a:xfrm>
          <a:prstGeom prst="rect">
            <a:avLst/>
          </a:prstGeom>
        </p:spPr>
        <p:txBody>
          <a:bodyPr/>
          <a:lstStyle>
            <a:lvl1pPr marL="171450" indent="-17145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90563" indent="-233363" algn="l" defTabSz="914400" rtl="0" eaLnBrk="1" latinLnBrk="0" hangingPunct="1">
              <a:lnSpc>
                <a:spcPct val="95000"/>
              </a:lnSpc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28700" indent="-11430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543050" indent="-17145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943100" indent="-11430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Engineering Reviews</a:t>
            </a:r>
          </a:p>
          <a:p>
            <a:pPr lvl="1"/>
            <a:r>
              <a:rPr lang="en-US" sz="1600" dirty="0"/>
              <a:t>Level 1: &lt;10 kW</a:t>
            </a:r>
          </a:p>
          <a:p>
            <a:pPr lvl="2"/>
            <a:r>
              <a:rPr lang="en-US" sz="1400" dirty="0"/>
              <a:t>15 day screen for system impacts</a:t>
            </a:r>
          </a:p>
          <a:p>
            <a:pPr lvl="1"/>
            <a:r>
              <a:rPr lang="en-US" sz="1600" dirty="0"/>
              <a:t>Level 2: </a:t>
            </a:r>
          </a:p>
          <a:p>
            <a:pPr lvl="2"/>
            <a:r>
              <a:rPr lang="en-US" sz="1400" dirty="0"/>
              <a:t>Up to 60 days to determine low system impact mitigation upgrades</a:t>
            </a:r>
          </a:p>
          <a:p>
            <a:pPr lvl="2"/>
            <a:r>
              <a:rPr lang="en-US" sz="1400" dirty="0"/>
              <a:t>Relay settings, fuses, etc. </a:t>
            </a:r>
          </a:p>
          <a:p>
            <a:pPr lvl="1"/>
            <a:r>
              <a:rPr lang="en-US" sz="1600" dirty="0"/>
              <a:t>Level 3: </a:t>
            </a:r>
          </a:p>
          <a:p>
            <a:pPr lvl="2"/>
            <a:r>
              <a:rPr lang="en-US" sz="1400" dirty="0"/>
              <a:t>Undetermined timeline to analyze full system impacts and mitigation steps to maximize available capacity</a:t>
            </a:r>
          </a:p>
          <a:p>
            <a:r>
              <a:rPr lang="en-US" sz="1800" dirty="0"/>
              <a:t>Distribution only vs. Substation Impact</a:t>
            </a:r>
          </a:p>
          <a:p>
            <a:r>
              <a:rPr lang="en-US" sz="1800" dirty="0"/>
              <a:t>Construction and Witness Test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304800" y="370067"/>
            <a:ext cx="7010400" cy="65863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5000"/>
              </a:lnSpc>
              <a:spcBef>
                <a:spcPts val="600"/>
              </a:spcBef>
              <a:buNone/>
              <a:defRPr sz="3200" b="0" kern="1200" cap="none" baseline="0">
                <a:solidFill>
                  <a:schemeClr val="bg2"/>
                </a:solidFill>
                <a:effectLst/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b="1" dirty="0"/>
              <a:t>Holistic Process/Timeline </a:t>
            </a:r>
          </a:p>
        </p:txBody>
      </p:sp>
    </p:spTree>
    <p:extLst>
      <p:ext uri="{BB962C8B-B14F-4D97-AF65-F5344CB8AC3E}">
        <p14:creationId xmlns:p14="http://schemas.microsoft.com/office/powerpoint/2010/main" val="344187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257300"/>
            <a:ext cx="3660040" cy="3086100"/>
          </a:xfrm>
        </p:spPr>
        <p:txBody>
          <a:bodyPr/>
          <a:lstStyle/>
          <a:p>
            <a:r>
              <a:rPr lang="en-US" sz="1800" dirty="0"/>
              <a:t>Consistent Usage Estimates  </a:t>
            </a:r>
          </a:p>
          <a:p>
            <a:r>
              <a:rPr lang="en-US" sz="1800" dirty="0"/>
              <a:t>Electrification Adders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Energy Analysis &amp; Adders Tools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6272A9-6FE0-4626-AEC7-32312B635104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153633" y="15951"/>
            <a:ext cx="5334000" cy="16347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Combined Stakeholder Meeting  - 2019 Q2 – September 19, 2019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36"/>
          <a:stretch/>
        </p:blipFill>
        <p:spPr bwMode="auto">
          <a:xfrm>
            <a:off x="4212339" y="2497319"/>
            <a:ext cx="3195702" cy="251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509470" y="2268170"/>
            <a:ext cx="45719" cy="4571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>
              <a:lnSpc>
                <a:spcPct val="95000"/>
              </a:lnSpc>
              <a:spcBef>
                <a:spcPts val="600"/>
              </a:spcBef>
            </a:pPr>
            <a:endParaRPr lang="en-US" sz="2200" dirty="0" err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971" y="995656"/>
            <a:ext cx="3764304" cy="150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91570" y="2399264"/>
            <a:ext cx="4174225" cy="199396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>
              <a:lnSpc>
                <a:spcPct val="95000"/>
              </a:lnSpc>
              <a:spcBef>
                <a:spcPts val="600"/>
              </a:spcBef>
            </a:pPr>
            <a:endParaRPr lang="en-US" sz="2200" dirty="0" err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645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6272A9-6FE0-4626-AEC7-32312B635104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0" y="1433325"/>
            <a:ext cx="9144000" cy="2209800"/>
          </a:xfrm>
          <a:solidFill>
            <a:schemeClr val="bg2">
              <a:lumMod val="50000"/>
            </a:schemeClr>
          </a:solidFill>
        </p:spPr>
        <p:txBody>
          <a:bodyPr anchor="ctr"/>
          <a:lstStyle/>
          <a:p>
            <a:pPr marL="0" indent="0" algn="ctr">
              <a:buNone/>
            </a:pPr>
            <a:r>
              <a:rPr lang="en-US" sz="4800" dirty="0">
                <a:solidFill>
                  <a:schemeClr val="bg1"/>
                </a:solidFill>
              </a:rPr>
              <a:t>Regulatory Update </a:t>
            </a:r>
          </a:p>
        </p:txBody>
      </p:sp>
    </p:spTree>
    <p:extLst>
      <p:ext uri="{BB962C8B-B14F-4D97-AF65-F5344CB8AC3E}">
        <p14:creationId xmlns:p14="http://schemas.microsoft.com/office/powerpoint/2010/main" val="3905343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Regulatory Update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2020-21 RES Plan </a:t>
            </a:r>
            <a:r>
              <a:rPr lang="en-US" sz="1800" i="1" dirty="0"/>
              <a:t>(Proceeding No. 19A-0369E)</a:t>
            </a:r>
          </a:p>
          <a:p>
            <a:pPr lvl="1"/>
            <a:r>
              <a:rPr lang="en-US" sz="1400" dirty="0"/>
              <a:t>10/23 Answer Testimony </a:t>
            </a:r>
          </a:p>
          <a:p>
            <a:pPr lvl="1"/>
            <a:r>
              <a:rPr lang="en-US" sz="1400" dirty="0"/>
              <a:t>11/18 Rebuttal Testimony</a:t>
            </a:r>
          </a:p>
          <a:p>
            <a:pPr lvl="1"/>
            <a:r>
              <a:rPr lang="en-US" sz="1400" dirty="0"/>
              <a:t>11/25 Settlement</a:t>
            </a:r>
          </a:p>
          <a:p>
            <a:pPr lvl="1"/>
            <a:r>
              <a:rPr lang="en-US" sz="1400" dirty="0"/>
              <a:t>12/10-12 Hearing</a:t>
            </a:r>
          </a:p>
          <a:p>
            <a:r>
              <a:rPr lang="en-US" dirty="0"/>
              <a:t>Electric Rate Review </a:t>
            </a:r>
            <a:r>
              <a:rPr lang="en-US" sz="1800" i="1" dirty="0"/>
              <a:t>(Proceeding No. 19AL-0268E)</a:t>
            </a:r>
          </a:p>
          <a:p>
            <a:r>
              <a:rPr lang="en-US" dirty="0"/>
              <a:t>Electric Vehicle Commercial Rate </a:t>
            </a:r>
            <a:r>
              <a:rPr lang="en-US" sz="1800" i="1" dirty="0"/>
              <a:t>(Proceeding No. 19AL-0290E)</a:t>
            </a:r>
          </a:p>
          <a:p>
            <a:r>
              <a:rPr lang="en-US" dirty="0"/>
              <a:t>Rulemaking </a:t>
            </a:r>
            <a:r>
              <a:rPr lang="en-US" sz="1800" i="1" dirty="0"/>
              <a:t>(Proceeding No. 19R-0096E)</a:t>
            </a:r>
          </a:p>
        </p:txBody>
      </p:sp>
      <p:sp>
        <p:nvSpPr>
          <p:cNvPr id="5" name="Slide Number Placeholder 4"/>
          <p:cNvSpPr txBox="1">
            <a:spLocks/>
          </p:cNvSpPr>
          <p:nvPr/>
        </p:nvSpPr>
        <p:spPr>
          <a:xfrm>
            <a:off x="304800" y="4686301"/>
            <a:ext cx="609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6272A9-6FE0-4626-AEC7-32312B635104}" type="slidenum">
              <a:rPr lang="en-US" sz="800" smtClean="0"/>
              <a:pPr/>
              <a:t>16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72450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6272A9-6FE0-4626-AEC7-32312B635104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0" y="1433325"/>
            <a:ext cx="9144000" cy="2209800"/>
          </a:xfrm>
          <a:solidFill>
            <a:schemeClr val="bg2">
              <a:lumMod val="50000"/>
            </a:schemeClr>
          </a:solidFill>
        </p:spPr>
        <p:txBody>
          <a:bodyPr anchor="ctr"/>
          <a:lstStyle/>
          <a:p>
            <a:pPr marL="0" indent="0" algn="ctr">
              <a:buNone/>
            </a:pPr>
            <a:r>
              <a:rPr lang="en-US" sz="4800" dirty="0">
                <a:solidFill>
                  <a:schemeClr val="bg1"/>
                </a:solidFill>
              </a:rPr>
              <a:t>Capacity Issues for CSGs </a:t>
            </a:r>
          </a:p>
        </p:txBody>
      </p:sp>
    </p:spTree>
    <p:extLst>
      <p:ext uri="{BB962C8B-B14F-4D97-AF65-F5344CB8AC3E}">
        <p14:creationId xmlns:p14="http://schemas.microsoft.com/office/powerpoint/2010/main" val="3407831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Case Study – </a:t>
            </a:r>
            <a:r>
              <a:rPr lang="en-US" dirty="0" err="1"/>
              <a:t>Imboden</a:t>
            </a:r>
            <a:r>
              <a:rPr lang="en-US" dirty="0"/>
              <a:t> Substation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Where is the </a:t>
            </a:r>
            <a:r>
              <a:rPr lang="en-US" sz="2400" dirty="0" err="1"/>
              <a:t>Imboden</a:t>
            </a:r>
            <a:r>
              <a:rPr lang="en-US" sz="2400" dirty="0"/>
              <a:t> Substation?</a:t>
            </a:r>
          </a:p>
          <a:p>
            <a:r>
              <a:rPr lang="en-US" sz="2400" dirty="0"/>
              <a:t>Some history</a:t>
            </a:r>
          </a:p>
          <a:p>
            <a:r>
              <a:rPr lang="en-US" sz="2400" dirty="0"/>
              <a:t>Growth of CSGs at </a:t>
            </a:r>
            <a:r>
              <a:rPr lang="en-US" sz="2400" dirty="0" err="1"/>
              <a:t>Imboden</a:t>
            </a:r>
            <a:endParaRPr lang="en-US" sz="2400" dirty="0"/>
          </a:p>
          <a:p>
            <a:r>
              <a:rPr lang="en-US" sz="2400" dirty="0"/>
              <a:t>Current Status</a:t>
            </a:r>
          </a:p>
          <a:p>
            <a:r>
              <a:rPr lang="en-US" sz="2400"/>
              <a:t>HB19-1003</a:t>
            </a:r>
            <a:endParaRPr lang="en-US" sz="2400" dirty="0"/>
          </a:p>
          <a:p>
            <a:r>
              <a:rPr lang="en-US" sz="2400" dirty="0"/>
              <a:t>Other venues</a:t>
            </a:r>
            <a:endParaRPr lang="en-US" sz="2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304800" y="4686301"/>
            <a:ext cx="609600" cy="273844"/>
          </a:xfrm>
          <a:prstGeom prst="rect">
            <a:avLst/>
          </a:prstGeom>
        </p:spPr>
        <p:txBody>
          <a:bodyPr/>
          <a:lstStyle/>
          <a:p>
            <a:fld id="{396272A9-6FE0-4626-AEC7-32312B635104}" type="slidenum">
              <a:rPr lang="en-US" sz="800" smtClean="0"/>
              <a:pPr/>
              <a:t>18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37181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305" y="446690"/>
            <a:ext cx="6147495" cy="417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 txBox="1">
            <a:spLocks/>
          </p:cNvSpPr>
          <p:nvPr/>
        </p:nvSpPr>
        <p:spPr>
          <a:xfrm>
            <a:off x="304800" y="4686301"/>
            <a:ext cx="609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6272A9-6FE0-4626-AEC7-32312B635104}" type="slidenum">
              <a:rPr lang="en-US" sz="800" smtClean="0"/>
              <a:pPr/>
              <a:t>19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6685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05CC99D-27EA-4C48-ABAF-3C58F57A3769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488" y="109538"/>
            <a:ext cx="6677025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 txBox="1">
            <a:spLocks/>
          </p:cNvSpPr>
          <p:nvPr/>
        </p:nvSpPr>
        <p:spPr>
          <a:xfrm>
            <a:off x="304800" y="4686301"/>
            <a:ext cx="609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6272A9-6FE0-4626-AEC7-32312B635104}" type="slidenum">
              <a:rPr lang="en-US" sz="800" smtClean="0"/>
              <a:pPr/>
              <a:t>20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143421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05CC99D-27EA-4C48-ABAF-3C58F57A3769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73025"/>
            <a:ext cx="6051550" cy="499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 txBox="1">
            <a:spLocks/>
          </p:cNvSpPr>
          <p:nvPr/>
        </p:nvSpPr>
        <p:spPr>
          <a:xfrm>
            <a:off x="304800" y="4686301"/>
            <a:ext cx="609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6272A9-6FE0-4626-AEC7-32312B635104}" type="slidenum">
              <a:rPr lang="en-US" sz="800" smtClean="0"/>
              <a:pPr/>
              <a:t>21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47359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3667 Screens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The line section shall not exceed 15 percent of the lines section’s annual peak load</a:t>
            </a:r>
          </a:p>
          <a:p>
            <a:r>
              <a:rPr lang="en-US" sz="2400" dirty="0"/>
              <a:t>For Perspective</a:t>
            </a:r>
          </a:p>
          <a:p>
            <a:pPr lvl="1"/>
            <a:r>
              <a:rPr lang="en-US" sz="2400" dirty="0"/>
              <a:t>Imboden Substation has reached 1,100 percent or 73 times the screen criteria!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05CC99D-27EA-4C48-ABAF-3C58F57A3769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06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General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Public Service owns and operates over 150 distribution substations</a:t>
            </a:r>
          </a:p>
          <a:p>
            <a:r>
              <a:rPr lang="en-US" sz="2400" dirty="0"/>
              <a:t>Nearly 1/3 of the active CSG MWs are interconnected at 1 substation, Imboden Substation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05CC99D-27EA-4C48-ABAF-3C58F57A3769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22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PSCo Developer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Pre-Application Process</a:t>
            </a:r>
          </a:p>
          <a:p>
            <a:r>
              <a:rPr lang="en-US" sz="2400" dirty="0"/>
              <a:t>Hosting Capacity Maps</a:t>
            </a:r>
          </a:p>
          <a:p>
            <a:r>
              <a:rPr lang="en-US" sz="2400" dirty="0"/>
              <a:t>By Division Substation Maps</a:t>
            </a:r>
          </a:p>
          <a:p>
            <a:r>
              <a:rPr lang="en-US" sz="2400" dirty="0"/>
              <a:t>Minimum Daytime Load Study Report</a:t>
            </a:r>
          </a:p>
          <a:p>
            <a:r>
              <a:rPr lang="en-US" sz="2400" dirty="0"/>
              <a:t>Substation Distribution Generation Queue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05CC99D-27EA-4C48-ABAF-3C58F57A3769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42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924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d-White 16x9 X Treatment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EE1B2E"/>
      </a:lt2>
      <a:accent1>
        <a:srgbClr val="0093B2"/>
      </a:accent1>
      <a:accent2>
        <a:srgbClr val="D57800"/>
      </a:accent2>
      <a:accent3>
        <a:srgbClr val="007B5F"/>
      </a:accent3>
      <a:accent4>
        <a:srgbClr val="005F83"/>
      </a:accent4>
      <a:accent5>
        <a:srgbClr val="F3D54E"/>
      </a:accent5>
      <a:accent6>
        <a:srgbClr val="C3C6A8"/>
      </a:accent6>
      <a:hlink>
        <a:srgbClr val="3366CC"/>
      </a:hlink>
      <a:folHlink>
        <a:srgbClr val="33CC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 w="12700">
          <a:solidFill>
            <a:schemeClr val="tx1">
              <a:lumMod val="85000"/>
              <a:lumOff val="1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 anchor="t">
        <a:noAutofit/>
      </a:bodyPr>
      <a:lstStyle>
        <a:defPPr>
          <a:lnSpc>
            <a:spcPct val="95000"/>
          </a:lnSpc>
          <a:spcBef>
            <a:spcPts val="600"/>
          </a:spcBef>
          <a:defRPr sz="2200" dirty="0" err="1" smtClean="0">
            <a:solidFill>
              <a:schemeClr val="tx1">
                <a:lumMod val="85000"/>
                <a:lumOff val="15000"/>
              </a:schemeClr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Red-White 16x9 X Treatment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EE1B2E"/>
      </a:lt2>
      <a:accent1>
        <a:srgbClr val="0093B2"/>
      </a:accent1>
      <a:accent2>
        <a:srgbClr val="D57800"/>
      </a:accent2>
      <a:accent3>
        <a:srgbClr val="007B5F"/>
      </a:accent3>
      <a:accent4>
        <a:srgbClr val="005F83"/>
      </a:accent4>
      <a:accent5>
        <a:srgbClr val="F3D54E"/>
      </a:accent5>
      <a:accent6>
        <a:srgbClr val="C3C6A8"/>
      </a:accent6>
      <a:hlink>
        <a:srgbClr val="3366CC"/>
      </a:hlink>
      <a:folHlink>
        <a:srgbClr val="33CC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 w="12700">
          <a:solidFill>
            <a:schemeClr val="tx1">
              <a:lumMod val="85000"/>
              <a:lumOff val="1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 anchor="t">
        <a:noAutofit/>
      </a:bodyPr>
      <a:lstStyle>
        <a:defPPr>
          <a:lnSpc>
            <a:spcPct val="95000"/>
          </a:lnSpc>
          <a:spcBef>
            <a:spcPts val="600"/>
          </a:spcBef>
          <a:defRPr sz="2200" dirty="0" err="1" smtClean="0">
            <a:solidFill>
              <a:schemeClr val="tx1">
                <a:lumMod val="85000"/>
                <a:lumOff val="15000"/>
              </a:schemeClr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4B58C7B484EA4E9DF9E196CCA84C32" ma:contentTypeVersion="17" ma:contentTypeDescription="Create a new document." ma:contentTypeScope="" ma:versionID="6bf30f945902aefdb69d119282c9e18e">
  <xsd:schema xmlns:xsd="http://www.w3.org/2001/XMLSchema" xmlns:xs="http://www.w3.org/2001/XMLSchema" xmlns:p="http://schemas.microsoft.com/office/2006/metadata/properties" xmlns:ns1="http://schemas.microsoft.com/sharepoint/v3" xmlns:ns2="dc6c120b-7fe0-45bc-b558-bf9885f8ae47" xmlns:ns3="3a4691b2-b1f1-4e19-a4d4-b546186530d3" targetNamespace="http://schemas.microsoft.com/office/2006/metadata/properties" ma:root="true" ma:fieldsID="22402b32003217b2a98c3f2b68fb60b3" ns1:_="" ns2:_="" ns3:_="">
    <xsd:import namespace="http://schemas.microsoft.com/sharepoint/v3"/>
    <xsd:import namespace="dc6c120b-7fe0-45bc-b558-bf9885f8ae47"/>
    <xsd:import namespace="3a4691b2-b1f1-4e19-a4d4-b546186530d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1:_ip_UnifiedCompliancePolicyProperties" minOccurs="0"/>
                <xsd:element ref="ns1:_ip_UnifiedCompliancePolicyUIActio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6c120b-7fe0-45bc-b558-bf9885f8ae4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4691b2-b1f1-4e19-a4d4-b546186530d3" elementFormDefault="qualified">
    <xsd:import namespace="http://schemas.microsoft.com/office/2006/documentManagement/types"/>
    <xsd:import namespace="http://schemas.microsoft.com/office/infopath/2007/PartnerControls"/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7A0697B-995F-4B74-9C1D-35AFB57956FD}">
  <ds:schemaRefs>
    <ds:schemaRef ds:uri="http://purl.org/dc/terms/"/>
    <ds:schemaRef ds:uri="dc6c120b-7fe0-45bc-b558-bf9885f8ae47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3a4691b2-b1f1-4e19-a4d4-b546186530d3"/>
    <ds:schemaRef ds:uri="http://schemas.microsoft.com/sharepoint/v3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B275465A-D59E-477B-883F-417B9BB658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c6c120b-7fe0-45bc-b558-bf9885f8ae47"/>
    <ds:schemaRef ds:uri="3a4691b2-b1f1-4e19-a4d4-b546186530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C1DC9C-3DB8-48A4-9618-7EDADDE3FC7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Red-White Board 16x9-FINAL</Template>
  <TotalTime>3357</TotalTime>
  <Words>779</Words>
  <Application>Microsoft Office PowerPoint</Application>
  <PresentationFormat>On-screen Show (16:9)</PresentationFormat>
  <Paragraphs>152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Helvetica</vt:lpstr>
      <vt:lpstr>Helvetica Light</vt:lpstr>
      <vt:lpstr>Red-White 16x9 X Treatment</vt:lpstr>
      <vt:lpstr>1_Red-White 16x9 X Treatment</vt:lpstr>
      <vt:lpstr>PowerPoint Presentation</vt:lpstr>
      <vt:lpstr>Agenda</vt:lpstr>
      <vt:lpstr>PowerPoint Presentation</vt:lpstr>
      <vt:lpstr>Solar*Rewards – Quarterly Dashboard </vt:lpstr>
      <vt:lpstr>Solar*Rewards &amp; Net Metering Only – Small Approx. average 1 MW of Solar*Rewards &amp; 3 MW of NEM Only monthly applications </vt:lpstr>
      <vt:lpstr>Solar*Rewards – Medium Dozens of projects were cancelled by the customer or solar developer</vt:lpstr>
      <vt:lpstr>Record Breaking On-site Solar Milestones &amp; Projects</vt:lpstr>
      <vt:lpstr>Solar*Rewards Community – Operational Status More than 25MW of solar gardens became operational since Year End 2018  </vt:lpstr>
      <vt:lpstr>Solar*Rewards Community – Subscribers</vt:lpstr>
      <vt:lpstr>On-site Storage - Operational Status 21 pre-approved battery “packages”, which then require line diagrams specific to the application</vt:lpstr>
      <vt:lpstr>PowerPoint Presentation</vt:lpstr>
      <vt:lpstr>Solar*Rewards Subscriber Operations Updates</vt:lpstr>
      <vt:lpstr>PowerPoint Presentation</vt:lpstr>
      <vt:lpstr>Energy Analysis &amp; Adders Tools </vt:lpstr>
      <vt:lpstr>PowerPoint Presentation</vt:lpstr>
      <vt:lpstr>Regulatory Update</vt:lpstr>
      <vt:lpstr>PowerPoint Presentation</vt:lpstr>
      <vt:lpstr>A Case Study – Imboden Substation </vt:lpstr>
      <vt:lpstr>PowerPoint Presentation</vt:lpstr>
      <vt:lpstr>PowerPoint Presentation</vt:lpstr>
      <vt:lpstr>PowerPoint Presentation</vt:lpstr>
      <vt:lpstr>Rule 3667 Screens</vt:lpstr>
      <vt:lpstr>Other General Information</vt:lpstr>
      <vt:lpstr>PSCo Developer Resources</vt:lpstr>
      <vt:lpstr>PowerPoint Presentation</vt:lpstr>
    </vt:vector>
  </TitlesOfParts>
  <Company>Xcel Energy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Xcel Energy</dc:creator>
  <cp:lastModifiedBy>Klemm, Kerry R</cp:lastModifiedBy>
  <cp:revision>120</cp:revision>
  <cp:lastPrinted>2019-07-30T16:19:16Z</cp:lastPrinted>
  <dcterms:created xsi:type="dcterms:W3CDTF">2019-01-15T19:49:42Z</dcterms:created>
  <dcterms:modified xsi:type="dcterms:W3CDTF">2019-09-19T16:16:35Z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0x010100954B58C7B484EA4E9DF9E196CCA84C32</vt:lpwstr>
  </property>
</Properties>
</file>